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1"/>
  </p:notesMasterIdLst>
  <p:sldIdLst>
    <p:sldId id="256" r:id="rId6"/>
    <p:sldId id="310" r:id="rId7"/>
    <p:sldId id="311" r:id="rId8"/>
    <p:sldId id="312" r:id="rId9"/>
    <p:sldId id="313" r:id="rId10"/>
    <p:sldId id="316" r:id="rId11"/>
    <p:sldId id="325" r:id="rId12"/>
    <p:sldId id="326" r:id="rId13"/>
    <p:sldId id="315" r:id="rId14"/>
    <p:sldId id="323" r:id="rId15"/>
    <p:sldId id="327" r:id="rId16"/>
    <p:sldId id="328" r:id="rId17"/>
    <p:sldId id="329" r:id="rId18"/>
    <p:sldId id="309" r:id="rId19"/>
    <p:sldId id="330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2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AD2FF-C629-44EF-BCF4-233C32A8E689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00BD3-7D1D-4D9F-9B57-C58D24E3C9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077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WINDIES" altLang="fr-FR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41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 smtClean="0">
                <a:cs typeface="Arial" panose="020B0604020202020204" pitchFamily="34" charset="0"/>
              </a:rPr>
              <a:t>En effet, le traitement par PPC bien adapté, avec une observance thérapeutique suffisante, parvient à contrôler la plupart des événements respiratoires et à restaurer l’architecture normale du sommeil en quelques nuits de thérapie</a:t>
            </a:r>
            <a:endParaRPr lang="fr-WINDIES" altLang="fr-FR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05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 smtClean="0">
                <a:cs typeface="Arial" panose="020B0604020202020204" pitchFamily="34" charset="0"/>
              </a:rPr>
              <a:t>En effet le SAOS étant une maladie chronique, l’éducation thérapeutique a toute sa place en tant qu’outil pluridisciplinaire pour la prise en charge du patient. </a:t>
            </a:r>
          </a:p>
        </p:txBody>
      </p:sp>
    </p:spTree>
    <p:extLst>
      <p:ext uri="{BB962C8B-B14F-4D97-AF65-F5344CB8AC3E}">
        <p14:creationId xmlns:p14="http://schemas.microsoft.com/office/powerpoint/2010/main" val="1730259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587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WINDIES" altLang="fr-FR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995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WINDIES" altLang="fr-FR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563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WINDIES" altLang="fr-FR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070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WINDIES" altLang="fr-FR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520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WINDIES" altLang="fr-FR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430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WINDIES" altLang="fr-FR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015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WINDIES" altLang="fr-FR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349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WINDIES" altLang="fr-FR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704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WINDIES" altLang="fr-FR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990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E68B-C018-4E3D-B792-B57862BDCE20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E1E7-EAEF-42F9-914D-50B316E4D2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6471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E68B-C018-4E3D-B792-B57862BDCE20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E1E7-EAEF-42F9-914D-50B316E4D2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093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E68B-C018-4E3D-B792-B57862BDCE20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E1E7-EAEF-42F9-914D-50B316E4D2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701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7F0EF-A562-4B52-ABF4-D76954693DC9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72083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F9160-91FF-4D04-8205-808AACFE1708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66152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91164-B0A5-48F6-A2AD-352CE24D209F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38189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AB704-B43D-4132-80A0-294E711D824E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52585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FB908-7FF0-4541-B972-6C84FBAD2469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4917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ED285-EDD5-4942-A599-0EE410569F5E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89634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842E3-41D2-4E55-AF8F-D8454E155D8C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88008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34973-8279-411C-B1E0-B40E783945C1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852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E68B-C018-4E3D-B792-B57862BDCE20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E1E7-EAEF-42F9-914D-50B316E4D2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8886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2F2F5-5747-4024-8693-A3E473344BEE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7837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977AE-8822-45A0-BDF9-6635CA50933D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52825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65118" y="304800"/>
            <a:ext cx="2669116" cy="57150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55651" y="304800"/>
            <a:ext cx="7806267" cy="57150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2D664-99D6-4A20-B895-7F4B71332A0E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85051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7F0EF-A562-4B52-ABF4-D76954693DC9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88243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F9160-91FF-4D04-8205-808AACFE1708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26684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91164-B0A5-48F6-A2AD-352CE24D209F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9449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AB704-B43D-4132-80A0-294E711D824E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6577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FB908-7FF0-4541-B972-6C84FBAD2469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4609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ED285-EDD5-4942-A599-0EE410569F5E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49191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842E3-41D2-4E55-AF8F-D8454E155D8C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9151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E68B-C018-4E3D-B792-B57862BDCE20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E1E7-EAEF-42F9-914D-50B316E4D2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399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34973-8279-411C-B1E0-B40E783945C1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3293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2F2F5-5747-4024-8693-A3E473344BEE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610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977AE-8822-45A0-BDF9-6635CA50933D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145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65118" y="304800"/>
            <a:ext cx="2669116" cy="57150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55651" y="304800"/>
            <a:ext cx="7806267" cy="57150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2D664-99D6-4A20-B895-7F4B71332A0E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7405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7F0EF-A562-4B52-ABF4-D76954693DC9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4630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F9160-91FF-4D04-8205-808AACFE1708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34129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91164-B0A5-48F6-A2AD-352CE24D209F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6148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AB704-B43D-4132-80A0-294E711D824E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73919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FB908-7FF0-4541-B972-6C84FBAD2469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41446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ED285-EDD5-4942-A599-0EE410569F5E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05727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E68B-C018-4E3D-B792-B57862BDCE20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E1E7-EAEF-42F9-914D-50B316E4D2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73272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842E3-41D2-4E55-AF8F-D8454E155D8C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31269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34973-8279-411C-B1E0-B40E783945C1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31597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2F2F5-5747-4024-8693-A3E473344BEE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98295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977AE-8822-45A0-BDF9-6635CA50933D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5136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65118" y="304800"/>
            <a:ext cx="2669116" cy="57150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55651" y="304800"/>
            <a:ext cx="7806267" cy="57150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2D664-99D6-4A20-B895-7F4B71332A0E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31060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7F0EF-A562-4B52-ABF4-D76954693DC9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59819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F9160-91FF-4D04-8205-808AACFE1708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10866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91164-B0A5-48F6-A2AD-352CE24D209F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40351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AB704-B43D-4132-80A0-294E711D824E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200800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FB908-7FF0-4541-B972-6C84FBAD2469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1960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E68B-C018-4E3D-B792-B57862BDCE20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E1E7-EAEF-42F9-914D-50B316E4D2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0499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ED285-EDD5-4942-A599-0EE410569F5E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968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842E3-41D2-4E55-AF8F-D8454E155D8C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139708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34973-8279-411C-B1E0-B40E783945C1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51369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2F2F5-5747-4024-8693-A3E473344BEE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215726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977AE-8822-45A0-BDF9-6635CA50933D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15335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65118" y="304800"/>
            <a:ext cx="2669116" cy="57150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55651" y="304800"/>
            <a:ext cx="7806267" cy="57150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2D664-99D6-4A20-B895-7F4B71332A0E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09268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E68B-C018-4E3D-B792-B57862BDCE20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E1E7-EAEF-42F9-914D-50B316E4D2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94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E68B-C018-4E3D-B792-B57862BDCE20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E1E7-EAEF-42F9-914D-50B316E4D2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55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E68B-C018-4E3D-B792-B57862BDCE20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E1E7-EAEF-42F9-914D-50B316E4D2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133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E68B-C018-4E3D-B792-B57862BDCE20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E1E7-EAEF-42F9-914D-50B316E4D2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6518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AE68B-C018-4E3D-B792-B57862BDCE20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4E1E7-EAEF-42F9-914D-50B316E4D2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012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6233" y="304801"/>
            <a:ext cx="10668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752600"/>
            <a:ext cx="10668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64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0E4FB4-2A26-4141-AB71-C9A015518F4E}" type="slidenum">
              <a:rPr lang="fr-FR" altLang="fr-FR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026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3399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3399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3399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3399"/>
          </a:solidFill>
          <a:latin typeface="Verdana" pitchFamily="34" charset="0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3399"/>
          </a:solidFill>
          <a:latin typeface="Verdana" pitchFamily="34" charset="0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3399"/>
          </a:solidFill>
          <a:latin typeface="Verdana" pitchFamily="34" charset="0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3399"/>
          </a:solidFill>
          <a:latin typeface="Verdana" pitchFamily="34" charset="0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3399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6233" y="304801"/>
            <a:ext cx="10668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752600"/>
            <a:ext cx="10668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64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0E4FB4-2A26-4141-AB71-C9A015518F4E}" type="slidenum">
              <a:rPr lang="fr-FR" altLang="fr-FR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5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3399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3399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3399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3399"/>
          </a:solidFill>
          <a:latin typeface="Verdana" pitchFamily="34" charset="0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3399"/>
          </a:solidFill>
          <a:latin typeface="Verdana" pitchFamily="34" charset="0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3399"/>
          </a:solidFill>
          <a:latin typeface="Verdana" pitchFamily="34" charset="0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3399"/>
          </a:solidFill>
          <a:latin typeface="Verdana" pitchFamily="34" charset="0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3399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6233" y="304801"/>
            <a:ext cx="10668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752600"/>
            <a:ext cx="10668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64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0E4FB4-2A26-4141-AB71-C9A015518F4E}" type="slidenum">
              <a:rPr lang="fr-FR" altLang="fr-FR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57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3399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3399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3399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3399"/>
          </a:solidFill>
          <a:latin typeface="Verdana" pitchFamily="34" charset="0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3399"/>
          </a:solidFill>
          <a:latin typeface="Verdana" pitchFamily="34" charset="0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3399"/>
          </a:solidFill>
          <a:latin typeface="Verdana" pitchFamily="34" charset="0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3399"/>
          </a:solidFill>
          <a:latin typeface="Verdana" pitchFamily="34" charset="0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3399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6233" y="304801"/>
            <a:ext cx="10668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752600"/>
            <a:ext cx="10668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64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0E4FB4-2A26-4141-AB71-C9A015518F4E}" type="slidenum">
              <a:rPr lang="fr-FR" altLang="fr-FR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95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3399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3399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3399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3399"/>
          </a:solidFill>
          <a:latin typeface="Verdana" pitchFamily="34" charset="0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3399"/>
          </a:solidFill>
          <a:latin typeface="Verdana" pitchFamily="34" charset="0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3399"/>
          </a:solidFill>
          <a:latin typeface="Verdana" pitchFamily="34" charset="0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3399"/>
          </a:solidFill>
          <a:latin typeface="Verdana" pitchFamily="34" charset="0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3399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68822" y="3016664"/>
            <a:ext cx="10858856" cy="13596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altLang="fr-FR" sz="3800" b="1" dirty="0">
                <a:solidFill>
                  <a:srgbClr val="0070C0"/>
                </a:solidFill>
              </a:rPr>
              <a:t>Suivi thérapeutique des patients apnéiques sous ventilation à pression positive continue au Burkina Faso</a:t>
            </a:r>
          </a:p>
        </p:txBody>
      </p:sp>
      <p:pic>
        <p:nvPicPr>
          <p:cNvPr id="4" name="Picture 6" descr="http://www.apneedusommeil.net/img_inc_presse/Dorme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016" y="100649"/>
            <a:ext cx="1671971" cy="146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ous-titre 1"/>
          <p:cNvSpPr txBox="1">
            <a:spLocks/>
          </p:cNvSpPr>
          <p:nvPr/>
        </p:nvSpPr>
        <p:spPr>
          <a:xfrm>
            <a:off x="905854" y="5057800"/>
            <a:ext cx="10784793" cy="130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>
                    <a:lumMod val="65000"/>
                  </a:schemeClr>
                </a:solidFill>
                <a:latin typeface="Sanserifing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65000"/>
                  </a:schemeClr>
                </a:solidFill>
                <a:latin typeface="Sanserifing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65000"/>
                  </a:schemeClr>
                </a:solidFill>
                <a:latin typeface="Sanserifing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65000"/>
                  </a:schemeClr>
                </a:solidFill>
                <a:latin typeface="Sanserifing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65000"/>
                  </a:schemeClr>
                </a:solidFill>
                <a:latin typeface="Sanserifing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r-FR" sz="1800" b="1" dirty="0" smtClean="0">
                <a:solidFill>
                  <a:srgbClr val="FF0000"/>
                </a:solidFill>
              </a:rPr>
              <a:t>AR OUEDRAOGO, EK KUNAKEY,  A SOURABIE, AS ADAMBOUNOU, GA OUEDRAOGO, K BONCOUNGOU, TIENDREBEOGO,  G OUEDRAOGO, G BADOUM, M OUEDRAOGO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r-FR" sz="1800" b="1" dirty="0" smtClean="0">
              <a:solidFill>
                <a:srgbClr val="FF0000"/>
              </a:solidFill>
              <a:latin typeface="Arial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fr-FR" sz="1700" b="1" i="1" dirty="0">
                <a:solidFill>
                  <a:srgbClr val="000000"/>
                </a:solidFill>
                <a:latin typeface="Times New Roman" panose="02020603050405020304" pitchFamily="18" charset="0"/>
                <a:ea typeface="GulliverRM"/>
                <a:cs typeface="Times New Roman" panose="02020603050405020304" pitchFamily="18" charset="0"/>
              </a:rPr>
              <a:t>1</a:t>
            </a:r>
            <a:r>
              <a:rPr lang="fr-FR" sz="1700" b="1" i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GulliverRM"/>
                <a:cs typeface="Times New Roman" panose="02020603050405020304" pitchFamily="18" charset="0"/>
              </a:rPr>
              <a:t>: </a:t>
            </a:r>
            <a:r>
              <a:rPr lang="fr-FR" sz="1700" b="1" i="1" dirty="0">
                <a:solidFill>
                  <a:srgbClr val="000000"/>
                </a:solidFill>
                <a:latin typeface="Times New Roman" panose="02020603050405020304" pitchFamily="18" charset="0"/>
                <a:ea typeface="GulliverRM"/>
                <a:cs typeface="Times New Roman" panose="02020603050405020304" pitchFamily="18" charset="0"/>
              </a:rPr>
              <a:t>: Service de Pneumologie, Centre Hospitalier Universitaire de TENGANDOGO. Ouagadougou – Burkina Faso.</a:t>
            </a:r>
            <a:endParaRPr lang="fr-FR" sz="17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6488" t="12353" b="12942"/>
          <a:stretch/>
        </p:blipFill>
        <p:spPr>
          <a:xfrm>
            <a:off x="278876" y="100649"/>
            <a:ext cx="1960122" cy="114651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180" y="100649"/>
            <a:ext cx="3200976" cy="250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8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76201"/>
            <a:ext cx="8677656" cy="1216025"/>
          </a:xfrm>
        </p:spPr>
        <p:txBody>
          <a:bodyPr/>
          <a:lstStyle/>
          <a:p>
            <a:pPr eaLnBrk="1" hangingPunct="1"/>
            <a:r>
              <a:rPr lang="fr-FR" altLang="fr-FR" sz="4000" b="1" dirty="0" smtClean="0">
                <a:solidFill>
                  <a:srgbClr val="000066"/>
                </a:solidFill>
                <a:latin typeface="Corbel" panose="020B0503020204020204" pitchFamily="34" charset="0"/>
              </a:rPr>
              <a:t>DISCUSSION</a:t>
            </a:r>
            <a:endParaRPr lang="fr-FR" altLang="fr-FR" sz="4000" b="1" dirty="0">
              <a:solidFill>
                <a:srgbClr val="FF9900"/>
              </a:solidFill>
              <a:latin typeface="Corbel" panose="020B0503020204020204" pitchFamily="34" charset="0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4633913" y="2855914"/>
            <a:ext cx="181822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fr-FR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634672" y="1539176"/>
            <a:ext cx="10625328" cy="4800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marL="361950" indent="-36195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1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ifficile </a:t>
            </a:r>
            <a:r>
              <a:rPr lang="fr-FR" sz="3100" dirty="0">
                <a:latin typeface="Arial" panose="020B0604020202020204" pitchFamily="34" charset="0"/>
                <a:cs typeface="Arial" panose="020B0604020202020204" pitchFamily="34" charset="0"/>
              </a:rPr>
              <a:t>accessibilité </a:t>
            </a:r>
            <a:r>
              <a:rPr lang="fr-F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3100" dirty="0">
                <a:latin typeface="Arial" panose="020B0604020202020204" pitchFamily="34" charset="0"/>
                <a:cs typeface="Arial" panose="020B0604020202020204" pitchFamily="34" charset="0"/>
              </a:rPr>
              <a:t>la PPC au Burkina Faso</a:t>
            </a:r>
            <a:endParaRPr lang="fr-FR" sz="3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fr-FR" sz="3200" dirty="0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fr-FR" sz="3200" dirty="0">
              <a:latin typeface="Arial" charset="0"/>
              <a:cs typeface="Arial" charset="0"/>
            </a:endParaRPr>
          </a:p>
          <a:p>
            <a:pPr marL="361950" indent="-361950" algn="just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endParaRPr lang="fr-FR" sz="3200" dirty="0">
              <a:latin typeface="Arial" charset="0"/>
              <a:cs typeface="Arial" charset="0"/>
            </a:endParaRPr>
          </a:p>
          <a:p>
            <a:pPr marL="469900" indent="-469900" algn="just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fr-FR" sz="3200" b="1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469900" indent="-469900" algn="just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fr-FR" sz="2800" dirty="0">
                <a:latin typeface="Verdana" pitchFamily="34" charset="0"/>
                <a:cs typeface="Arial" charset="0"/>
              </a:rPr>
              <a:t>              </a:t>
            </a:r>
          </a:p>
        </p:txBody>
      </p:sp>
      <p:grpSp>
        <p:nvGrpSpPr>
          <p:cNvPr id="52229" name="Group 5"/>
          <p:cNvGrpSpPr>
            <a:grpSpLocks/>
          </p:cNvGrpSpPr>
          <p:nvPr/>
        </p:nvGrpSpPr>
        <p:grpSpPr bwMode="auto">
          <a:xfrm>
            <a:off x="2209800" y="1072770"/>
            <a:ext cx="8001000" cy="0"/>
            <a:chOff x="432" y="1008"/>
            <a:chExt cx="5040" cy="0"/>
          </a:xfrm>
        </p:grpSpPr>
        <p:sp>
          <p:nvSpPr>
            <p:cNvPr id="52230" name="Line 6"/>
            <p:cNvSpPr>
              <a:spLocks noChangeShapeType="1"/>
            </p:cNvSpPr>
            <p:nvPr/>
          </p:nvSpPr>
          <p:spPr bwMode="auto">
            <a:xfrm>
              <a:off x="432" y="1008"/>
              <a:ext cx="2976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fr-FR"/>
            </a:p>
          </p:txBody>
        </p:sp>
        <p:sp>
          <p:nvSpPr>
            <p:cNvPr id="52231" name="Line 7"/>
            <p:cNvSpPr>
              <a:spLocks noChangeShapeType="1"/>
            </p:cNvSpPr>
            <p:nvPr/>
          </p:nvSpPr>
          <p:spPr bwMode="auto">
            <a:xfrm>
              <a:off x="3408" y="1008"/>
              <a:ext cx="206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fr-FR"/>
            </a:p>
          </p:txBody>
        </p:sp>
      </p:grpSp>
      <p:pic>
        <p:nvPicPr>
          <p:cNvPr id="10" name="Picture 6" descr="http://www.apneedusommeil.net/img_inc_presse/Dormeu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015" y="28894"/>
            <a:ext cx="1671971" cy="146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/>
          <a:srcRect l="7648" t="24762" r="12709" b="44286"/>
          <a:stretch/>
        </p:blipFill>
        <p:spPr>
          <a:xfrm>
            <a:off x="498800" y="2855913"/>
            <a:ext cx="11435243" cy="249985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/>
          <a:srcRect l="8274" t="57778" r="36547" b="37619"/>
          <a:stretch/>
        </p:blipFill>
        <p:spPr>
          <a:xfrm>
            <a:off x="506186" y="2640450"/>
            <a:ext cx="10091057" cy="47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7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8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76201"/>
            <a:ext cx="8677656" cy="1216025"/>
          </a:xfrm>
        </p:spPr>
        <p:txBody>
          <a:bodyPr/>
          <a:lstStyle/>
          <a:p>
            <a:pPr eaLnBrk="1" hangingPunct="1"/>
            <a:r>
              <a:rPr lang="fr-FR" altLang="fr-FR" sz="4000" b="1" dirty="0" smtClean="0">
                <a:solidFill>
                  <a:srgbClr val="000066"/>
                </a:solidFill>
                <a:latin typeface="Corbel" panose="020B0503020204020204" pitchFamily="34" charset="0"/>
              </a:rPr>
              <a:t>DISCUSSION</a:t>
            </a:r>
            <a:endParaRPr lang="fr-FR" altLang="fr-FR" sz="4000" b="1" dirty="0">
              <a:solidFill>
                <a:srgbClr val="FF9900"/>
              </a:solidFill>
              <a:latin typeface="Corbel" panose="020B0503020204020204" pitchFamily="34" charset="0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4633913" y="2855914"/>
            <a:ext cx="181822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fr-FR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634672" y="1339533"/>
            <a:ext cx="10625328" cy="4800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marL="361950" indent="-3619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Disparition/régression des symptômes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après l’initiation de la PPC avait été observée chez la majorité de nos patients</a:t>
            </a:r>
            <a:endParaRPr lang="fr-FR" sz="2800" dirty="0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fr-FR" sz="3200" dirty="0">
              <a:latin typeface="Arial" charset="0"/>
              <a:cs typeface="Arial" charset="0"/>
            </a:endParaRPr>
          </a:p>
          <a:p>
            <a:pPr marL="361950" indent="-361950" algn="just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endParaRPr lang="fr-FR" sz="3200" dirty="0">
              <a:latin typeface="Arial" charset="0"/>
              <a:cs typeface="Arial" charset="0"/>
            </a:endParaRPr>
          </a:p>
          <a:p>
            <a:pPr marL="469900" indent="-469900" algn="just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fr-FR" sz="3200" b="1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469900" indent="-469900" algn="just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fr-FR" sz="2800" dirty="0">
                <a:latin typeface="Verdana" pitchFamily="34" charset="0"/>
                <a:cs typeface="Arial" charset="0"/>
              </a:rPr>
              <a:t>              </a:t>
            </a:r>
          </a:p>
        </p:txBody>
      </p:sp>
      <p:grpSp>
        <p:nvGrpSpPr>
          <p:cNvPr id="52229" name="Group 5"/>
          <p:cNvGrpSpPr>
            <a:grpSpLocks/>
          </p:cNvGrpSpPr>
          <p:nvPr/>
        </p:nvGrpSpPr>
        <p:grpSpPr bwMode="auto">
          <a:xfrm>
            <a:off x="2209800" y="1072770"/>
            <a:ext cx="8001000" cy="0"/>
            <a:chOff x="432" y="1008"/>
            <a:chExt cx="5040" cy="0"/>
          </a:xfrm>
        </p:grpSpPr>
        <p:sp>
          <p:nvSpPr>
            <p:cNvPr id="52230" name="Line 6"/>
            <p:cNvSpPr>
              <a:spLocks noChangeShapeType="1"/>
            </p:cNvSpPr>
            <p:nvPr/>
          </p:nvSpPr>
          <p:spPr bwMode="auto">
            <a:xfrm>
              <a:off x="432" y="1008"/>
              <a:ext cx="2976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fr-FR"/>
            </a:p>
          </p:txBody>
        </p:sp>
        <p:sp>
          <p:nvSpPr>
            <p:cNvPr id="52231" name="Line 7"/>
            <p:cNvSpPr>
              <a:spLocks noChangeShapeType="1"/>
            </p:cNvSpPr>
            <p:nvPr/>
          </p:nvSpPr>
          <p:spPr bwMode="auto">
            <a:xfrm>
              <a:off x="3408" y="1008"/>
              <a:ext cx="206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fr-FR"/>
            </a:p>
          </p:txBody>
        </p:sp>
      </p:grpSp>
      <p:pic>
        <p:nvPicPr>
          <p:cNvPr id="10" name="Picture 6" descr="http://www.apneedusommeil.net/img_inc_presse/Dormeu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015" y="28894"/>
            <a:ext cx="1671971" cy="146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l="21309" t="29047" r="23690" b="12222"/>
          <a:stretch/>
        </p:blipFill>
        <p:spPr>
          <a:xfrm>
            <a:off x="2383972" y="2383410"/>
            <a:ext cx="6879771" cy="413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95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8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76201"/>
            <a:ext cx="8677656" cy="1216025"/>
          </a:xfrm>
        </p:spPr>
        <p:txBody>
          <a:bodyPr/>
          <a:lstStyle/>
          <a:p>
            <a:pPr eaLnBrk="1" hangingPunct="1"/>
            <a:r>
              <a:rPr lang="fr-FR" altLang="fr-FR" sz="4000" b="1" dirty="0" smtClean="0">
                <a:solidFill>
                  <a:srgbClr val="000066"/>
                </a:solidFill>
                <a:latin typeface="Corbel" panose="020B0503020204020204" pitchFamily="34" charset="0"/>
              </a:rPr>
              <a:t>DISCUSSION</a:t>
            </a:r>
            <a:endParaRPr lang="fr-FR" altLang="fr-FR" sz="4000" b="1" dirty="0">
              <a:solidFill>
                <a:srgbClr val="FF9900"/>
              </a:solidFill>
              <a:latin typeface="Corbel" panose="020B0503020204020204" pitchFamily="34" charset="0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4633913" y="2855914"/>
            <a:ext cx="181822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fr-FR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375557" y="1278166"/>
            <a:ext cx="10884443" cy="4800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marL="361950" indent="-3619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Observance plus de 60%</a:t>
            </a:r>
          </a:p>
          <a:p>
            <a:pPr marL="361950" indent="-3619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endParaRPr lang="fr-F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endParaRPr lang="fr-F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endParaRPr lang="fr-F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r>
              <a:rPr lang="fr-FR" sz="3000" dirty="0">
                <a:latin typeface="Arial" charset="0"/>
                <a:cs typeface="Arial" charset="0"/>
              </a:rPr>
              <a:t>P</a:t>
            </a:r>
            <a:r>
              <a:rPr lang="fr-FR" sz="3000" dirty="0" smtClean="0">
                <a:latin typeface="Arial" charset="0"/>
                <a:cs typeface="Arial" charset="0"/>
              </a:rPr>
              <a:t>rogrammes </a:t>
            </a:r>
            <a:r>
              <a:rPr lang="fr-FR" sz="3000" dirty="0">
                <a:latin typeface="Arial" charset="0"/>
                <a:cs typeface="Arial" charset="0"/>
              </a:rPr>
              <a:t>d’éducation </a:t>
            </a:r>
            <a:r>
              <a:rPr lang="fr-FR" sz="3000" dirty="0" smtClean="0">
                <a:latin typeface="Arial" charset="0"/>
                <a:cs typeface="Arial" charset="0"/>
              </a:rPr>
              <a:t>thérapeutique +++</a:t>
            </a:r>
            <a:r>
              <a:rPr lang="fr-FR" sz="3200" dirty="0" smtClean="0">
                <a:latin typeface="Arial" charset="0"/>
                <a:cs typeface="Arial" charset="0"/>
              </a:rPr>
              <a:t> </a:t>
            </a:r>
            <a:endParaRPr lang="fr-FR" sz="3200" dirty="0">
              <a:latin typeface="Arial" charset="0"/>
              <a:cs typeface="Arial" charset="0"/>
            </a:endParaRPr>
          </a:p>
          <a:p>
            <a:pPr marL="469900" indent="-469900" algn="just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fr-FR" sz="3200" b="1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469900" indent="-469900" algn="just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fr-FR" sz="2800" dirty="0">
                <a:latin typeface="Verdana" pitchFamily="34" charset="0"/>
                <a:cs typeface="Arial" charset="0"/>
              </a:rPr>
              <a:t>              </a:t>
            </a:r>
          </a:p>
        </p:txBody>
      </p:sp>
      <p:grpSp>
        <p:nvGrpSpPr>
          <p:cNvPr id="52229" name="Group 5"/>
          <p:cNvGrpSpPr>
            <a:grpSpLocks/>
          </p:cNvGrpSpPr>
          <p:nvPr/>
        </p:nvGrpSpPr>
        <p:grpSpPr bwMode="auto">
          <a:xfrm>
            <a:off x="2209800" y="1072770"/>
            <a:ext cx="8001000" cy="0"/>
            <a:chOff x="432" y="1008"/>
            <a:chExt cx="5040" cy="0"/>
          </a:xfrm>
        </p:grpSpPr>
        <p:sp>
          <p:nvSpPr>
            <p:cNvPr id="52230" name="Line 6"/>
            <p:cNvSpPr>
              <a:spLocks noChangeShapeType="1"/>
            </p:cNvSpPr>
            <p:nvPr/>
          </p:nvSpPr>
          <p:spPr bwMode="auto">
            <a:xfrm>
              <a:off x="432" y="1008"/>
              <a:ext cx="2976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fr-FR"/>
            </a:p>
          </p:txBody>
        </p:sp>
        <p:sp>
          <p:nvSpPr>
            <p:cNvPr id="52231" name="Line 7"/>
            <p:cNvSpPr>
              <a:spLocks noChangeShapeType="1"/>
            </p:cNvSpPr>
            <p:nvPr/>
          </p:nvSpPr>
          <p:spPr bwMode="auto">
            <a:xfrm>
              <a:off x="3408" y="1008"/>
              <a:ext cx="206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fr-FR"/>
            </a:p>
          </p:txBody>
        </p:sp>
      </p:grpSp>
      <p:pic>
        <p:nvPicPr>
          <p:cNvPr id="10" name="Picture 6" descr="http://www.apneedusommeil.net/img_inc_presse/Dormeu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015" y="28894"/>
            <a:ext cx="1671971" cy="146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/>
          <a:srcRect l="14971" t="26667" r="16101" b="31746"/>
          <a:stretch/>
        </p:blipFill>
        <p:spPr>
          <a:xfrm>
            <a:off x="963384" y="1833530"/>
            <a:ext cx="10913873" cy="370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6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8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76201"/>
            <a:ext cx="8677656" cy="1216025"/>
          </a:xfrm>
        </p:spPr>
        <p:txBody>
          <a:bodyPr/>
          <a:lstStyle/>
          <a:p>
            <a:pPr eaLnBrk="1" hangingPunct="1"/>
            <a:r>
              <a:rPr lang="fr-FR" altLang="fr-FR" sz="4000" b="1" dirty="0" smtClean="0">
                <a:solidFill>
                  <a:srgbClr val="000066"/>
                </a:solidFill>
                <a:latin typeface="Corbel" panose="020B0503020204020204" pitchFamily="34" charset="0"/>
              </a:rPr>
              <a:t>CONCLUSION</a:t>
            </a:r>
            <a:endParaRPr lang="fr-FR" altLang="fr-FR" sz="4000" b="1" dirty="0">
              <a:solidFill>
                <a:srgbClr val="FF9900"/>
              </a:solidFill>
              <a:latin typeface="Corbel" panose="020B0503020204020204" pitchFamily="34" charset="0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4633913" y="2855914"/>
            <a:ext cx="181822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fr-FR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375557" y="1779814"/>
            <a:ext cx="10884443" cy="42989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marL="361950" indent="-3619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L’utilisation de la PPC a amélioré les symptômes initialement décrits par nos patients. Toutefois, l’accessibilité financière et géographique de la PPC reste difficile dans notre contexte.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defRPr/>
            </a:pPr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r>
              <a:rPr lang="fr-FR" sz="3000" dirty="0" smtClean="0">
                <a:latin typeface="Arial" charset="0"/>
                <a:cs typeface="Arial" charset="0"/>
              </a:rPr>
              <a:t>Des </a:t>
            </a:r>
            <a:r>
              <a:rPr lang="fr-FR" sz="3000" dirty="0">
                <a:latin typeface="Arial" charset="0"/>
                <a:cs typeface="Arial" charset="0"/>
              </a:rPr>
              <a:t>programmes d'éducation thérapeutique personnalisés et les mécanismes de suivi à distance comme la télémédecine pourront être envisagés pour améliorer le suivi des patients.</a:t>
            </a:r>
            <a:endParaRPr lang="fr-FR" sz="3200" b="1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469900" indent="-469900" algn="just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fr-FR" sz="2800" dirty="0">
                <a:latin typeface="Verdana" pitchFamily="34" charset="0"/>
                <a:cs typeface="Arial" charset="0"/>
              </a:rPr>
              <a:t>              </a:t>
            </a:r>
          </a:p>
        </p:txBody>
      </p:sp>
      <p:grpSp>
        <p:nvGrpSpPr>
          <p:cNvPr id="52229" name="Group 5"/>
          <p:cNvGrpSpPr>
            <a:grpSpLocks/>
          </p:cNvGrpSpPr>
          <p:nvPr/>
        </p:nvGrpSpPr>
        <p:grpSpPr bwMode="auto">
          <a:xfrm>
            <a:off x="2209800" y="1072770"/>
            <a:ext cx="8001000" cy="0"/>
            <a:chOff x="432" y="1008"/>
            <a:chExt cx="5040" cy="0"/>
          </a:xfrm>
        </p:grpSpPr>
        <p:sp>
          <p:nvSpPr>
            <p:cNvPr id="52230" name="Line 6"/>
            <p:cNvSpPr>
              <a:spLocks noChangeShapeType="1"/>
            </p:cNvSpPr>
            <p:nvPr/>
          </p:nvSpPr>
          <p:spPr bwMode="auto">
            <a:xfrm>
              <a:off x="432" y="1008"/>
              <a:ext cx="2976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fr-FR"/>
            </a:p>
          </p:txBody>
        </p:sp>
        <p:sp>
          <p:nvSpPr>
            <p:cNvPr id="52231" name="Line 7"/>
            <p:cNvSpPr>
              <a:spLocks noChangeShapeType="1"/>
            </p:cNvSpPr>
            <p:nvPr/>
          </p:nvSpPr>
          <p:spPr bwMode="auto">
            <a:xfrm>
              <a:off x="3408" y="1008"/>
              <a:ext cx="206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fr-FR"/>
            </a:p>
          </p:txBody>
        </p:sp>
      </p:grpSp>
      <p:pic>
        <p:nvPicPr>
          <p:cNvPr id="10" name="Picture 6" descr="http://www.apneedusommeil.net/img_inc_presse/Dormeu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015" y="28894"/>
            <a:ext cx="1671971" cy="146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08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Line 4"/>
          <p:cNvSpPr>
            <a:spLocks noChangeShapeType="1"/>
          </p:cNvSpPr>
          <p:nvPr/>
        </p:nvSpPr>
        <p:spPr bwMode="auto">
          <a:xfrm>
            <a:off x="2628900" y="2691384"/>
            <a:ext cx="6934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fr-FR"/>
          </a:p>
        </p:txBody>
      </p:sp>
      <p:sp>
        <p:nvSpPr>
          <p:cNvPr id="50179" name="Text Box 39"/>
          <p:cNvSpPr txBox="1">
            <a:spLocks noChangeArrowheads="1"/>
          </p:cNvSpPr>
          <p:nvPr/>
        </p:nvSpPr>
        <p:spPr bwMode="auto">
          <a:xfrm>
            <a:off x="1733550" y="1225297"/>
            <a:ext cx="8724900" cy="92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WINDIES" altLang="fr-FR" sz="5400" b="1" dirty="0" smtClean="0">
                <a:solidFill>
                  <a:srgbClr val="000066"/>
                </a:solidFill>
                <a:latin typeface="Corbel" panose="020B0503020204020204" pitchFamily="34" charset="0"/>
              </a:rPr>
              <a:t>Merci pour votre attention</a:t>
            </a:r>
            <a:endParaRPr lang="fr-WINDIES" altLang="fr-FR" sz="5400" b="1" dirty="0">
              <a:solidFill>
                <a:srgbClr val="000066"/>
              </a:solidFill>
              <a:latin typeface="Corbel" panose="020B0503020204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104" y="2895600"/>
            <a:ext cx="42862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3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61" y="99337"/>
            <a:ext cx="10013133" cy="667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64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8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76201"/>
            <a:ext cx="8677656" cy="1216025"/>
          </a:xfrm>
        </p:spPr>
        <p:txBody>
          <a:bodyPr/>
          <a:lstStyle/>
          <a:p>
            <a:pPr eaLnBrk="1" hangingPunct="1"/>
            <a:r>
              <a:rPr lang="fr-FR" altLang="fr-FR" sz="4000" b="1" dirty="0" smtClean="0">
                <a:solidFill>
                  <a:srgbClr val="000066"/>
                </a:solidFill>
                <a:latin typeface="Corbel" panose="020B0503020204020204" pitchFamily="34" charset="0"/>
              </a:rPr>
              <a:t>INTRODUCTION</a:t>
            </a:r>
            <a:endParaRPr lang="fr-FR" altLang="fr-FR" sz="4000" b="1" dirty="0">
              <a:solidFill>
                <a:srgbClr val="FF9900"/>
              </a:solidFill>
              <a:latin typeface="Corbel" panose="020B0503020204020204" pitchFamily="34" charset="0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4633913" y="2855914"/>
            <a:ext cx="181822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fr-FR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496937" y="1124814"/>
            <a:ext cx="10625328" cy="4800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marL="361950" indent="-361950" algn="just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SAOS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constitue un problème de santé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publique</a:t>
            </a:r>
          </a:p>
          <a:p>
            <a:pPr marL="361950" indent="-361950" algn="just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r>
              <a:rPr lang="fr-FR" sz="3200" dirty="0" smtClean="0">
                <a:latin typeface="Arial" charset="0"/>
                <a:cs typeface="Arial" charset="0"/>
              </a:rPr>
              <a:t>Pathologie </a:t>
            </a:r>
            <a:r>
              <a:rPr lang="fr-FR" sz="3200" dirty="0">
                <a:latin typeface="Arial" charset="0"/>
                <a:cs typeface="Arial" charset="0"/>
              </a:rPr>
              <a:t>chronique encore sous diagnostiquée </a:t>
            </a:r>
          </a:p>
          <a:p>
            <a:pPr algn="just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fr-FR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61950" indent="-361950" algn="just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endParaRPr lang="fr-FR" sz="3200" dirty="0">
              <a:latin typeface="Arial" charset="0"/>
              <a:cs typeface="Arial" charset="0"/>
            </a:endParaRPr>
          </a:p>
          <a:p>
            <a:pPr marL="361950" indent="-361950" algn="just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endParaRPr lang="fr-FR" sz="3200" dirty="0">
              <a:latin typeface="Arial" charset="0"/>
              <a:cs typeface="Arial" charset="0"/>
            </a:endParaRPr>
          </a:p>
          <a:p>
            <a:pPr marL="469900" indent="-469900" algn="just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fr-FR" sz="3200" b="1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469900" indent="-469900" algn="just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fr-FR" sz="2800" dirty="0">
                <a:latin typeface="Verdana" pitchFamily="34" charset="0"/>
                <a:cs typeface="Arial" charset="0"/>
              </a:rPr>
              <a:t>              </a:t>
            </a:r>
          </a:p>
        </p:txBody>
      </p:sp>
      <p:grpSp>
        <p:nvGrpSpPr>
          <p:cNvPr id="52229" name="Group 5"/>
          <p:cNvGrpSpPr>
            <a:grpSpLocks/>
          </p:cNvGrpSpPr>
          <p:nvPr/>
        </p:nvGrpSpPr>
        <p:grpSpPr bwMode="auto">
          <a:xfrm>
            <a:off x="2209800" y="1072770"/>
            <a:ext cx="8001000" cy="0"/>
            <a:chOff x="432" y="1008"/>
            <a:chExt cx="5040" cy="0"/>
          </a:xfrm>
        </p:grpSpPr>
        <p:sp>
          <p:nvSpPr>
            <p:cNvPr id="52230" name="Line 6"/>
            <p:cNvSpPr>
              <a:spLocks noChangeShapeType="1"/>
            </p:cNvSpPr>
            <p:nvPr/>
          </p:nvSpPr>
          <p:spPr bwMode="auto">
            <a:xfrm>
              <a:off x="432" y="1008"/>
              <a:ext cx="2976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fr-FR"/>
            </a:p>
          </p:txBody>
        </p:sp>
        <p:sp>
          <p:nvSpPr>
            <p:cNvPr id="52231" name="Line 7"/>
            <p:cNvSpPr>
              <a:spLocks noChangeShapeType="1"/>
            </p:cNvSpPr>
            <p:nvPr/>
          </p:nvSpPr>
          <p:spPr bwMode="auto">
            <a:xfrm>
              <a:off x="3408" y="1008"/>
              <a:ext cx="206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fr-FR"/>
            </a:p>
          </p:txBody>
        </p:sp>
      </p:grpSp>
      <p:pic>
        <p:nvPicPr>
          <p:cNvPr id="16" name="Picture 6" descr="http://www.apneedusommeil.net/img_inc_presse/Dormeu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016" y="100649"/>
            <a:ext cx="1671971" cy="146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/>
          <a:srcRect l="746" t="13860" r="5307" b="6842"/>
          <a:stretch/>
        </p:blipFill>
        <p:spPr>
          <a:xfrm>
            <a:off x="1716748" y="2855914"/>
            <a:ext cx="8185707" cy="388649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/>
          <a:srcRect l="1042" t="24630" r="70104" b="71296"/>
          <a:stretch/>
        </p:blipFill>
        <p:spPr>
          <a:xfrm>
            <a:off x="3693851" y="3865506"/>
            <a:ext cx="527685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8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76201"/>
            <a:ext cx="8677656" cy="1216025"/>
          </a:xfrm>
        </p:spPr>
        <p:txBody>
          <a:bodyPr/>
          <a:lstStyle/>
          <a:p>
            <a:pPr eaLnBrk="1" hangingPunct="1"/>
            <a:r>
              <a:rPr lang="fr-FR" altLang="fr-FR" sz="4000" b="1" dirty="0" smtClean="0">
                <a:solidFill>
                  <a:srgbClr val="000066"/>
                </a:solidFill>
                <a:latin typeface="Corbel" panose="020B0503020204020204" pitchFamily="34" charset="0"/>
              </a:rPr>
              <a:t>INTRODUCTION</a:t>
            </a:r>
            <a:endParaRPr lang="fr-FR" altLang="fr-FR" sz="4000" b="1" dirty="0">
              <a:solidFill>
                <a:srgbClr val="FF9900"/>
              </a:solidFill>
              <a:latin typeface="Corbel" panose="020B0503020204020204" pitchFamily="34" charset="0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4633913" y="2855914"/>
            <a:ext cx="181822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fr-FR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694944" y="1511808"/>
            <a:ext cx="10625328" cy="4800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marL="361950" indent="-361950" algn="just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Diagnostic repose sur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poly(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somno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)graphe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ventilatoire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 algn="just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raitement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référence: </a:t>
            </a: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PPC</a:t>
            </a:r>
          </a:p>
          <a:p>
            <a:pPr marL="361950" indent="-361950" algn="just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r>
              <a:rPr lang="fr-FR" sz="3200" dirty="0" smtClean="0">
                <a:latin typeface="Arial" charset="0"/>
                <a:cs typeface="Arial" charset="0"/>
              </a:rPr>
              <a:t>Prise </a:t>
            </a:r>
            <a:r>
              <a:rPr lang="fr-FR" sz="3200" dirty="0">
                <a:latin typeface="Arial" charset="0"/>
                <a:cs typeface="Arial" charset="0"/>
              </a:rPr>
              <a:t>en charge du SAOS a débuté en </a:t>
            </a:r>
            <a:r>
              <a:rPr lang="fr-FR" sz="3200" dirty="0" smtClean="0">
                <a:latin typeface="Arial" charset="0"/>
                <a:cs typeface="Arial" charset="0"/>
              </a:rPr>
              <a:t>2010 au BF</a:t>
            </a:r>
            <a:endParaRPr lang="fr-FR" sz="3200" dirty="0">
              <a:latin typeface="Arial" charset="0"/>
              <a:cs typeface="Arial" charset="0"/>
            </a:endParaRPr>
          </a:p>
          <a:p>
            <a:pPr marL="361950" indent="-3619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r>
              <a:rPr lang="fr-FR" sz="3200" dirty="0" smtClean="0">
                <a:latin typeface="Arial" charset="0"/>
                <a:cs typeface="Arial" charset="0"/>
              </a:rPr>
              <a:t>Pas d’étude </a:t>
            </a:r>
            <a:r>
              <a:rPr lang="fr-FR" sz="3200" dirty="0">
                <a:latin typeface="Arial" charset="0"/>
                <a:cs typeface="Arial" charset="0"/>
              </a:rPr>
              <a:t>portant sur le devenir des patients apnéiques sous </a:t>
            </a:r>
            <a:r>
              <a:rPr lang="fr-FR" sz="3200" dirty="0" smtClean="0">
                <a:latin typeface="Arial" charset="0"/>
                <a:cs typeface="Arial" charset="0"/>
              </a:rPr>
              <a:t>PPC au BF</a:t>
            </a:r>
            <a:endParaRPr lang="fr-FR" sz="3200" dirty="0">
              <a:latin typeface="Arial" charset="0"/>
              <a:cs typeface="Arial" charset="0"/>
            </a:endParaRPr>
          </a:p>
          <a:p>
            <a:pPr algn="just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fr-FR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61950" indent="-361950" algn="just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endParaRPr lang="fr-FR" sz="3200" dirty="0">
              <a:latin typeface="Arial" charset="0"/>
              <a:cs typeface="Arial" charset="0"/>
            </a:endParaRPr>
          </a:p>
          <a:p>
            <a:pPr marL="361950" indent="-361950" algn="just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endParaRPr lang="fr-FR" sz="3200" dirty="0">
              <a:latin typeface="Arial" charset="0"/>
              <a:cs typeface="Arial" charset="0"/>
            </a:endParaRPr>
          </a:p>
          <a:p>
            <a:pPr marL="469900" indent="-469900" algn="just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fr-FR" sz="3200" b="1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469900" indent="-469900" algn="just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fr-FR" sz="2800" dirty="0">
                <a:latin typeface="Verdana" pitchFamily="34" charset="0"/>
                <a:cs typeface="Arial" charset="0"/>
              </a:rPr>
              <a:t>              </a:t>
            </a:r>
          </a:p>
        </p:txBody>
      </p:sp>
      <p:grpSp>
        <p:nvGrpSpPr>
          <p:cNvPr id="52229" name="Group 5"/>
          <p:cNvGrpSpPr>
            <a:grpSpLocks/>
          </p:cNvGrpSpPr>
          <p:nvPr/>
        </p:nvGrpSpPr>
        <p:grpSpPr bwMode="auto">
          <a:xfrm>
            <a:off x="2209800" y="1072770"/>
            <a:ext cx="8001000" cy="0"/>
            <a:chOff x="432" y="1008"/>
            <a:chExt cx="5040" cy="0"/>
          </a:xfrm>
        </p:grpSpPr>
        <p:sp>
          <p:nvSpPr>
            <p:cNvPr id="52230" name="Line 6"/>
            <p:cNvSpPr>
              <a:spLocks noChangeShapeType="1"/>
            </p:cNvSpPr>
            <p:nvPr/>
          </p:nvSpPr>
          <p:spPr bwMode="auto">
            <a:xfrm>
              <a:off x="432" y="1008"/>
              <a:ext cx="2976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fr-FR"/>
            </a:p>
          </p:txBody>
        </p:sp>
        <p:sp>
          <p:nvSpPr>
            <p:cNvPr id="52231" name="Line 7"/>
            <p:cNvSpPr>
              <a:spLocks noChangeShapeType="1"/>
            </p:cNvSpPr>
            <p:nvPr/>
          </p:nvSpPr>
          <p:spPr bwMode="auto">
            <a:xfrm>
              <a:off x="3408" y="1008"/>
              <a:ext cx="206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fr-FR"/>
            </a:p>
          </p:txBody>
        </p:sp>
      </p:grpSp>
      <p:pic>
        <p:nvPicPr>
          <p:cNvPr id="10" name="Picture 6" descr="http://www.apneedusommeil.net/img_inc_presse/Dormeu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016" y="100649"/>
            <a:ext cx="1671971" cy="146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96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8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76201"/>
            <a:ext cx="8677656" cy="1216025"/>
          </a:xfrm>
        </p:spPr>
        <p:txBody>
          <a:bodyPr/>
          <a:lstStyle/>
          <a:p>
            <a:pPr eaLnBrk="1" hangingPunct="1"/>
            <a:r>
              <a:rPr lang="fr-FR" altLang="fr-FR" sz="4000" b="1" dirty="0" smtClean="0">
                <a:solidFill>
                  <a:srgbClr val="000066"/>
                </a:solidFill>
                <a:latin typeface="Corbel" panose="020B0503020204020204" pitchFamily="34" charset="0"/>
              </a:rPr>
              <a:t>OBJECTIF</a:t>
            </a:r>
            <a:endParaRPr lang="fr-FR" altLang="fr-FR" sz="4000" b="1" dirty="0">
              <a:solidFill>
                <a:srgbClr val="FF9900"/>
              </a:solidFill>
              <a:latin typeface="Corbel" panose="020B0503020204020204" pitchFamily="34" charset="0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4633913" y="2855914"/>
            <a:ext cx="181822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fr-FR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786384" y="2481072"/>
            <a:ext cx="11157966" cy="2209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marL="361950" indent="-3619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tudier 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le devenir des patients souffrant d’un SAOS traités par PPC au Burkina Faso afin d’améliorer leur prise en charge</a:t>
            </a:r>
          </a:p>
          <a:p>
            <a:pPr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fr-FR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61950" indent="-361950" algn="just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endParaRPr lang="fr-FR" sz="3200" dirty="0">
              <a:latin typeface="Arial" charset="0"/>
              <a:cs typeface="Arial" charset="0"/>
            </a:endParaRPr>
          </a:p>
          <a:p>
            <a:pPr marL="361950" indent="-361950" algn="just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endParaRPr lang="fr-FR" sz="3200" dirty="0">
              <a:latin typeface="Arial" charset="0"/>
              <a:cs typeface="Arial" charset="0"/>
            </a:endParaRPr>
          </a:p>
          <a:p>
            <a:pPr marL="469900" indent="-469900" algn="just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fr-FR" sz="3200" b="1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469900" indent="-469900" algn="just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fr-FR" sz="2800" dirty="0">
                <a:latin typeface="Verdana" pitchFamily="34" charset="0"/>
                <a:cs typeface="Arial" charset="0"/>
              </a:rPr>
              <a:t>              </a:t>
            </a:r>
          </a:p>
        </p:txBody>
      </p:sp>
      <p:grpSp>
        <p:nvGrpSpPr>
          <p:cNvPr id="52229" name="Group 5"/>
          <p:cNvGrpSpPr>
            <a:grpSpLocks/>
          </p:cNvGrpSpPr>
          <p:nvPr/>
        </p:nvGrpSpPr>
        <p:grpSpPr bwMode="auto">
          <a:xfrm>
            <a:off x="2209800" y="1072770"/>
            <a:ext cx="8001000" cy="0"/>
            <a:chOff x="432" y="1008"/>
            <a:chExt cx="5040" cy="0"/>
          </a:xfrm>
        </p:grpSpPr>
        <p:sp>
          <p:nvSpPr>
            <p:cNvPr id="52230" name="Line 6"/>
            <p:cNvSpPr>
              <a:spLocks noChangeShapeType="1"/>
            </p:cNvSpPr>
            <p:nvPr/>
          </p:nvSpPr>
          <p:spPr bwMode="auto">
            <a:xfrm>
              <a:off x="432" y="1008"/>
              <a:ext cx="2976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fr-FR"/>
            </a:p>
          </p:txBody>
        </p:sp>
        <p:sp>
          <p:nvSpPr>
            <p:cNvPr id="52231" name="Line 7"/>
            <p:cNvSpPr>
              <a:spLocks noChangeShapeType="1"/>
            </p:cNvSpPr>
            <p:nvPr/>
          </p:nvSpPr>
          <p:spPr bwMode="auto">
            <a:xfrm>
              <a:off x="3408" y="1008"/>
              <a:ext cx="206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fr-FR"/>
            </a:p>
          </p:txBody>
        </p:sp>
      </p:grpSp>
      <p:pic>
        <p:nvPicPr>
          <p:cNvPr id="10" name="Picture 6" descr="http://www.apneedusommeil.net/img_inc_presse/Dormeu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016" y="100649"/>
            <a:ext cx="1671971" cy="146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70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8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76201"/>
            <a:ext cx="8677656" cy="1216025"/>
          </a:xfrm>
        </p:spPr>
        <p:txBody>
          <a:bodyPr/>
          <a:lstStyle/>
          <a:p>
            <a:pPr eaLnBrk="1" hangingPunct="1"/>
            <a:r>
              <a:rPr lang="fr-FR" altLang="fr-FR" sz="4000" b="1" dirty="0" smtClean="0">
                <a:solidFill>
                  <a:srgbClr val="000066"/>
                </a:solidFill>
                <a:latin typeface="Corbel" panose="020B0503020204020204" pitchFamily="34" charset="0"/>
              </a:rPr>
              <a:t>MATERIELS ET METHODES</a:t>
            </a:r>
            <a:endParaRPr lang="fr-FR" altLang="fr-FR" sz="4000" b="1" dirty="0">
              <a:solidFill>
                <a:srgbClr val="FF9900"/>
              </a:solidFill>
              <a:latin typeface="Corbel" panose="020B0503020204020204" pitchFamily="34" charset="0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4633913" y="2855914"/>
            <a:ext cx="181822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fr-FR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683976" y="1485835"/>
            <a:ext cx="10296144" cy="274015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marL="361950" indent="-361950" algn="just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Etude transversale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qui a concerné les patients sous PPC suivis pour SAOS dans les centres hospitaliers publics et privés impliqués dans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la PEC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des patients apnéiques au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BF du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1er Juin 2017 au 31 Août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  <a:p>
            <a:pPr algn="just">
              <a:spcBef>
                <a:spcPct val="20000"/>
              </a:spcBef>
              <a:buClr>
                <a:schemeClr val="accent2"/>
              </a:buClr>
              <a:defRPr/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 algn="just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Les données sociodémographiques, cliniques, polygraphiques, de suivi et d’observance sous PPC </a:t>
            </a:r>
          </a:p>
          <a:p>
            <a:pPr algn="just">
              <a:spcBef>
                <a:spcPct val="20000"/>
              </a:spcBef>
              <a:buClr>
                <a:schemeClr val="accent2"/>
              </a:buClr>
              <a:defRPr/>
            </a:pP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 algn="just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Approbation CERS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(Délibération nº 2020-8-159)</a:t>
            </a: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 algn="just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 algn="just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 algn="just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fr-FR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61950" indent="-361950" algn="just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endParaRPr lang="fr-FR" sz="3200" dirty="0">
              <a:latin typeface="Arial" charset="0"/>
              <a:cs typeface="Arial" charset="0"/>
            </a:endParaRPr>
          </a:p>
          <a:p>
            <a:pPr marL="361950" indent="-361950" algn="just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endParaRPr lang="fr-FR" sz="3200" dirty="0">
              <a:latin typeface="Arial" charset="0"/>
              <a:cs typeface="Arial" charset="0"/>
            </a:endParaRPr>
          </a:p>
          <a:p>
            <a:pPr marL="469900" indent="-469900" algn="just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fr-FR" sz="3200" b="1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469900" indent="-469900" algn="just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fr-FR" sz="2800" dirty="0">
                <a:latin typeface="Verdana" pitchFamily="34" charset="0"/>
                <a:cs typeface="Arial" charset="0"/>
              </a:rPr>
              <a:t>              </a:t>
            </a:r>
          </a:p>
        </p:txBody>
      </p:sp>
      <p:grpSp>
        <p:nvGrpSpPr>
          <p:cNvPr id="52229" name="Group 5"/>
          <p:cNvGrpSpPr>
            <a:grpSpLocks/>
          </p:cNvGrpSpPr>
          <p:nvPr/>
        </p:nvGrpSpPr>
        <p:grpSpPr bwMode="auto">
          <a:xfrm>
            <a:off x="2209800" y="1072770"/>
            <a:ext cx="8001000" cy="0"/>
            <a:chOff x="432" y="1008"/>
            <a:chExt cx="5040" cy="0"/>
          </a:xfrm>
        </p:grpSpPr>
        <p:sp>
          <p:nvSpPr>
            <p:cNvPr id="52230" name="Line 6"/>
            <p:cNvSpPr>
              <a:spLocks noChangeShapeType="1"/>
            </p:cNvSpPr>
            <p:nvPr/>
          </p:nvSpPr>
          <p:spPr bwMode="auto">
            <a:xfrm>
              <a:off x="432" y="1008"/>
              <a:ext cx="2976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fr-FR"/>
            </a:p>
          </p:txBody>
        </p:sp>
        <p:sp>
          <p:nvSpPr>
            <p:cNvPr id="52231" name="Line 7"/>
            <p:cNvSpPr>
              <a:spLocks noChangeShapeType="1"/>
            </p:cNvSpPr>
            <p:nvPr/>
          </p:nvSpPr>
          <p:spPr bwMode="auto">
            <a:xfrm>
              <a:off x="3408" y="1008"/>
              <a:ext cx="206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fr-FR"/>
            </a:p>
          </p:txBody>
        </p:sp>
      </p:grpSp>
      <p:pic>
        <p:nvPicPr>
          <p:cNvPr id="10" name="Picture 6" descr="http://www.apneedusommeil.net/img_inc_presse/Dormeu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016" y="100649"/>
            <a:ext cx="1671971" cy="146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78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8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76201"/>
            <a:ext cx="8677656" cy="1216025"/>
          </a:xfrm>
        </p:spPr>
        <p:txBody>
          <a:bodyPr/>
          <a:lstStyle/>
          <a:p>
            <a:pPr eaLnBrk="1" hangingPunct="1"/>
            <a:r>
              <a:rPr lang="fr-FR" altLang="fr-FR" sz="4000" b="1" dirty="0" smtClean="0">
                <a:solidFill>
                  <a:srgbClr val="000066"/>
                </a:solidFill>
                <a:latin typeface="Corbel" panose="020B0503020204020204" pitchFamily="34" charset="0"/>
              </a:rPr>
              <a:t>RESULTATS</a:t>
            </a:r>
            <a:endParaRPr lang="fr-FR" altLang="fr-FR" sz="4000" b="1" dirty="0">
              <a:solidFill>
                <a:srgbClr val="FF9900"/>
              </a:solidFill>
              <a:latin typeface="Corbel" panose="020B0503020204020204" pitchFamily="34" charset="0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4633913" y="2855914"/>
            <a:ext cx="181822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fr-FR"/>
          </a:p>
        </p:txBody>
      </p:sp>
      <p:grpSp>
        <p:nvGrpSpPr>
          <p:cNvPr id="52229" name="Group 5"/>
          <p:cNvGrpSpPr>
            <a:grpSpLocks/>
          </p:cNvGrpSpPr>
          <p:nvPr/>
        </p:nvGrpSpPr>
        <p:grpSpPr bwMode="auto">
          <a:xfrm>
            <a:off x="2209800" y="1072770"/>
            <a:ext cx="8001000" cy="0"/>
            <a:chOff x="432" y="1008"/>
            <a:chExt cx="5040" cy="0"/>
          </a:xfrm>
        </p:grpSpPr>
        <p:sp>
          <p:nvSpPr>
            <p:cNvPr id="52230" name="Line 6"/>
            <p:cNvSpPr>
              <a:spLocks noChangeShapeType="1"/>
            </p:cNvSpPr>
            <p:nvPr/>
          </p:nvSpPr>
          <p:spPr bwMode="auto">
            <a:xfrm>
              <a:off x="432" y="1008"/>
              <a:ext cx="2976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fr-FR"/>
            </a:p>
          </p:txBody>
        </p:sp>
        <p:sp>
          <p:nvSpPr>
            <p:cNvPr id="52231" name="Line 7"/>
            <p:cNvSpPr>
              <a:spLocks noChangeShapeType="1"/>
            </p:cNvSpPr>
            <p:nvPr/>
          </p:nvSpPr>
          <p:spPr bwMode="auto">
            <a:xfrm>
              <a:off x="3408" y="1008"/>
              <a:ext cx="206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fr-FR"/>
            </a:p>
          </p:txBody>
        </p:sp>
      </p:grpSp>
      <p:pic>
        <p:nvPicPr>
          <p:cNvPr id="10" name="Picture 6" descr="http://www.apneedusommeil.net/img_inc_presse/Dormeu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015" y="28894"/>
            <a:ext cx="1671971" cy="146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/>
          <a:srcRect l="52083" t="16667" r="10278" b="8272"/>
          <a:stretch/>
        </p:blipFill>
        <p:spPr>
          <a:xfrm>
            <a:off x="6050786" y="76669"/>
            <a:ext cx="6045200" cy="6781331"/>
          </a:xfrm>
          <a:prstGeom prst="rect">
            <a:avLst/>
          </a:prstGeom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70505" y="2855914"/>
            <a:ext cx="5416113" cy="148517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marL="361950" indent="-3619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Inclusion des patients: </a:t>
            </a:r>
            <a:endParaRPr lang="fr-FR" sz="3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defRPr/>
            </a:pPr>
            <a:r>
              <a:rPr lang="fr-FR" sz="3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33 </a:t>
            </a:r>
            <a:r>
              <a:rPr lang="fr-FR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</a:p>
          <a:p>
            <a:pPr marL="361950" indent="-36195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endParaRPr lang="fr-FR" sz="3200" dirty="0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pPr marL="361950" indent="-361950" algn="just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endParaRPr lang="fr-FR" sz="3200" dirty="0">
              <a:latin typeface="Arial" charset="0"/>
              <a:cs typeface="Arial" charset="0"/>
            </a:endParaRPr>
          </a:p>
          <a:p>
            <a:pPr marL="361950" indent="-361950" algn="just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endParaRPr lang="fr-FR" sz="3200" dirty="0">
              <a:latin typeface="Arial" charset="0"/>
              <a:cs typeface="Arial" charset="0"/>
            </a:endParaRPr>
          </a:p>
          <a:p>
            <a:pPr marL="469900" indent="-469900" algn="just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fr-FR" sz="3200" b="1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469900" indent="-469900" algn="just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fr-FR" sz="2800" dirty="0">
                <a:latin typeface="Verdana" pitchFamily="34" charset="0"/>
                <a:cs typeface="Arial" charset="0"/>
              </a:rPr>
              <a:t>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319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8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76201"/>
            <a:ext cx="8677656" cy="1216025"/>
          </a:xfrm>
        </p:spPr>
        <p:txBody>
          <a:bodyPr/>
          <a:lstStyle/>
          <a:p>
            <a:pPr eaLnBrk="1" hangingPunct="1"/>
            <a:r>
              <a:rPr lang="fr-FR" altLang="fr-FR" sz="4000" b="1" dirty="0" smtClean="0">
                <a:solidFill>
                  <a:srgbClr val="000066"/>
                </a:solidFill>
                <a:latin typeface="Corbel" panose="020B0503020204020204" pitchFamily="34" charset="0"/>
              </a:rPr>
              <a:t>RESULTATS</a:t>
            </a:r>
            <a:endParaRPr lang="fr-FR" altLang="fr-FR" sz="4000" b="1" dirty="0">
              <a:solidFill>
                <a:srgbClr val="FF9900"/>
              </a:solidFill>
              <a:latin typeface="Corbel" panose="020B0503020204020204" pitchFamily="34" charset="0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4633913" y="2855914"/>
            <a:ext cx="181822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fr-FR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237052" y="1676400"/>
            <a:ext cx="6206081" cy="419697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marL="361950" indent="-3619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Caractéristiques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socio 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démographiques et comorbidités</a:t>
            </a:r>
            <a:endParaRPr lang="fr-F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endParaRPr lang="fr-FR" sz="3200" dirty="0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defRPr/>
            </a:pPr>
            <a:r>
              <a:rPr lang="fr-FR" sz="3200" dirty="0">
                <a:latin typeface="Arial" charset="0"/>
                <a:cs typeface="Arial" charset="0"/>
              </a:rPr>
              <a:t>M</a:t>
            </a:r>
            <a:r>
              <a:rPr lang="fr-FR" sz="3200" dirty="0" smtClean="0">
                <a:latin typeface="Arial" charset="0"/>
                <a:cs typeface="Arial" charset="0"/>
              </a:rPr>
              <a:t>oyenne </a:t>
            </a:r>
            <a:r>
              <a:rPr lang="fr-FR" sz="3200" dirty="0">
                <a:latin typeface="Arial" charset="0"/>
                <a:cs typeface="Arial" charset="0"/>
              </a:rPr>
              <a:t>d’âge était de 52,6 ± 12,3 ans</a:t>
            </a:r>
          </a:p>
          <a:p>
            <a:pPr marL="361950" indent="-361950" algn="just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endParaRPr lang="fr-FR" sz="3200" dirty="0">
              <a:latin typeface="Arial" charset="0"/>
              <a:cs typeface="Arial" charset="0"/>
            </a:endParaRPr>
          </a:p>
          <a:p>
            <a:pPr marL="469900" indent="-469900" algn="just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fr-FR" sz="3200" b="1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469900" indent="-469900" algn="just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fr-FR" sz="2800" dirty="0">
                <a:latin typeface="Verdana" pitchFamily="34" charset="0"/>
                <a:cs typeface="Arial" charset="0"/>
              </a:rPr>
              <a:t>              </a:t>
            </a:r>
          </a:p>
        </p:txBody>
      </p:sp>
      <p:grpSp>
        <p:nvGrpSpPr>
          <p:cNvPr id="52229" name="Group 5"/>
          <p:cNvGrpSpPr>
            <a:grpSpLocks/>
          </p:cNvGrpSpPr>
          <p:nvPr/>
        </p:nvGrpSpPr>
        <p:grpSpPr bwMode="auto">
          <a:xfrm>
            <a:off x="2209800" y="1072770"/>
            <a:ext cx="8001000" cy="0"/>
            <a:chOff x="432" y="1008"/>
            <a:chExt cx="5040" cy="0"/>
          </a:xfrm>
        </p:grpSpPr>
        <p:sp>
          <p:nvSpPr>
            <p:cNvPr id="52230" name="Line 6"/>
            <p:cNvSpPr>
              <a:spLocks noChangeShapeType="1"/>
            </p:cNvSpPr>
            <p:nvPr/>
          </p:nvSpPr>
          <p:spPr bwMode="auto">
            <a:xfrm>
              <a:off x="432" y="1008"/>
              <a:ext cx="2976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fr-FR"/>
            </a:p>
          </p:txBody>
        </p:sp>
        <p:sp>
          <p:nvSpPr>
            <p:cNvPr id="52231" name="Line 7"/>
            <p:cNvSpPr>
              <a:spLocks noChangeShapeType="1"/>
            </p:cNvSpPr>
            <p:nvPr/>
          </p:nvSpPr>
          <p:spPr bwMode="auto">
            <a:xfrm>
              <a:off x="3408" y="1008"/>
              <a:ext cx="206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fr-FR"/>
            </a:p>
          </p:txBody>
        </p:sp>
      </p:grpSp>
      <p:pic>
        <p:nvPicPr>
          <p:cNvPr id="10" name="Picture 6" descr="http://www.apneedusommeil.net/img_inc_presse/Dormeu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015" y="28894"/>
            <a:ext cx="1671971" cy="146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816713"/>
              </p:ext>
            </p:extLst>
          </p:nvPr>
        </p:nvGraphicFramePr>
        <p:xfrm>
          <a:off x="6500053" y="67734"/>
          <a:ext cx="5598032" cy="6659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3224"/>
                <a:gridCol w="1019076"/>
                <a:gridCol w="1805732"/>
              </a:tblGrid>
              <a:tr h="48837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</a:rPr>
                        <a:t>Caractéristiques sociodémographiques</a:t>
                      </a:r>
                      <a:endParaRPr lang="fr-F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1" marR="43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>
                          <a:effectLst/>
                        </a:rPr>
                        <a:t>Effectif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>
                          <a:effectLst/>
                        </a:rPr>
                        <a:t>N=33</a:t>
                      </a:r>
                      <a:endParaRPr lang="fr-F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1" marR="43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</a:rPr>
                        <a:t>Pourcentage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</a:rPr>
                        <a:t>%</a:t>
                      </a:r>
                      <a:endParaRPr lang="fr-F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1" marR="43111" marT="0" marB="0"/>
                </a:tc>
              </a:tr>
              <a:tr h="19913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</a:rPr>
                        <a:t>Classe d’âge (ans)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</a:rPr>
                        <a:t>    &lt; 35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</a:rPr>
                        <a:t>    [35-50[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</a:rPr>
                        <a:t>    [50-65[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</a:rPr>
                        <a:t>    ≥ </a:t>
                      </a:r>
                      <a:r>
                        <a:rPr lang="fr-FR" sz="1900" dirty="0" smtClean="0">
                          <a:effectLst/>
                        </a:rPr>
                        <a:t>65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 smtClean="0">
                          <a:effectLst/>
                        </a:rPr>
                        <a:t>Sexe</a:t>
                      </a:r>
                      <a:endParaRPr lang="fr-FR" sz="19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</a:rPr>
                        <a:t>    </a:t>
                      </a:r>
                      <a:r>
                        <a:rPr lang="fr-FR" sz="1900" dirty="0" smtClean="0">
                          <a:effectLst/>
                        </a:rPr>
                        <a:t>Masculin</a:t>
                      </a:r>
                      <a:endParaRPr lang="fr-FR" sz="1900" dirty="0">
                        <a:effectLst/>
                      </a:endParaRPr>
                    </a:p>
                  </a:txBody>
                  <a:tcPr marL="43111" marR="43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</a:rPr>
                        <a:t>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</a:rPr>
                        <a:t>12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</a:rPr>
                        <a:t>12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</a:rPr>
                        <a:t>7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</a:rPr>
                        <a:t> 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 smtClean="0">
                          <a:effectLst/>
                        </a:rPr>
                        <a:t>24</a:t>
                      </a:r>
                      <a:endParaRPr lang="fr-FR" sz="1900" dirty="0">
                        <a:effectLst/>
                      </a:endParaRPr>
                    </a:p>
                  </a:txBody>
                  <a:tcPr marL="43111" marR="43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</a:rPr>
                        <a:t>6,0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</a:rPr>
                        <a:t>36,4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</a:rPr>
                        <a:t>36,4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</a:rPr>
                        <a:t>21,2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</a:rPr>
                        <a:t> </a:t>
                      </a:r>
                      <a:r>
                        <a:rPr lang="fr-FR" sz="1900" dirty="0" smtClean="0">
                          <a:effectLst/>
                        </a:rPr>
                        <a:t>72,7</a:t>
                      </a:r>
                      <a:endParaRPr lang="fr-FR" sz="1900" dirty="0">
                        <a:effectLst/>
                      </a:endParaRPr>
                    </a:p>
                  </a:txBody>
                  <a:tcPr marL="43111" marR="43111" marT="0" marB="0"/>
                </a:tc>
              </a:tr>
              <a:tr h="12209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</a:rPr>
                        <a:t> </a:t>
                      </a:r>
                      <a:r>
                        <a:rPr lang="fr-FR" sz="1900" dirty="0" smtClean="0">
                          <a:effectLst/>
                        </a:rPr>
                        <a:t>Antécédents</a:t>
                      </a:r>
                      <a:r>
                        <a:rPr lang="fr-FR" sz="1900" baseline="0" dirty="0" smtClean="0">
                          <a:effectLst/>
                        </a:rPr>
                        <a:t> médicaux</a:t>
                      </a:r>
                      <a:endParaRPr lang="fr-FR" sz="19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</a:rPr>
                        <a:t>    </a:t>
                      </a:r>
                      <a:r>
                        <a:rPr lang="fr-FR" sz="1900" dirty="0" smtClean="0">
                          <a:effectLst/>
                        </a:rPr>
                        <a:t>HTA</a:t>
                      </a:r>
                      <a:endParaRPr lang="fr-FR" sz="19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</a:rPr>
                        <a:t>    </a:t>
                      </a:r>
                      <a:r>
                        <a:rPr lang="fr-FR" sz="1900" dirty="0" smtClean="0">
                          <a:effectLst/>
                        </a:rPr>
                        <a:t>Dyslipidémie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 smtClean="0">
                          <a:effectLst/>
                        </a:rPr>
                        <a:t>    Diabète</a:t>
                      </a:r>
                      <a:r>
                        <a:rPr lang="fr-FR" sz="1900" baseline="0" dirty="0" smtClean="0">
                          <a:effectLst/>
                        </a:rPr>
                        <a:t> de type 2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baseline="0" dirty="0" smtClean="0">
                          <a:effectLst/>
                        </a:rPr>
                        <a:t>    Asthme</a:t>
                      </a:r>
                      <a:endParaRPr lang="fr-FR" sz="1900" dirty="0">
                        <a:effectLst/>
                      </a:endParaRPr>
                    </a:p>
                  </a:txBody>
                  <a:tcPr marL="43111" marR="43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1" marR="43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</a:rPr>
                        <a:t> </a:t>
                      </a:r>
                      <a:r>
                        <a:rPr lang="fr-FR" sz="1900" dirty="0" smtClean="0">
                          <a:effectLst/>
                        </a:rPr>
                        <a:t>75,8</a:t>
                      </a:r>
                      <a:endParaRPr lang="fr-FR" sz="19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 smtClean="0">
                          <a:effectLst/>
                        </a:rPr>
                        <a:t>39,3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9,1</a:t>
                      </a:r>
                      <a:endParaRPr lang="fr-F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1" marR="43111" marT="0" marB="0"/>
                </a:tc>
              </a:tr>
              <a:tr h="7604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</a:rPr>
                        <a:t>Niveau </a:t>
                      </a:r>
                      <a:r>
                        <a:rPr lang="fr-FR" sz="1900" dirty="0" smtClean="0">
                          <a:effectLst/>
                        </a:rPr>
                        <a:t>d’étude</a:t>
                      </a:r>
                      <a:endParaRPr lang="fr-FR" sz="19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</a:rPr>
                        <a:t>  </a:t>
                      </a:r>
                      <a:r>
                        <a:rPr lang="fr-FR" sz="1900" dirty="0" smtClean="0">
                          <a:effectLst/>
                        </a:rPr>
                        <a:t>Supérieur/Secondaire</a:t>
                      </a:r>
                      <a:endParaRPr lang="fr-FR" sz="19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</a:rPr>
                        <a:t>  </a:t>
                      </a:r>
                      <a:r>
                        <a:rPr lang="fr-FR" sz="1900" dirty="0" smtClean="0">
                          <a:effectLst/>
                        </a:rPr>
                        <a:t>Primaire/Non scolarisé</a:t>
                      </a:r>
                      <a:endParaRPr lang="fr-F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1" marR="43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 smtClean="0">
                          <a:effectLst/>
                        </a:rPr>
                        <a:t>30</a:t>
                      </a:r>
                      <a:endParaRPr lang="fr-FR" sz="19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 smtClean="0">
                          <a:effectLst/>
                        </a:rPr>
                        <a:t>3</a:t>
                      </a:r>
                      <a:endParaRPr lang="fr-FR" sz="1900" dirty="0">
                        <a:effectLst/>
                      </a:endParaRPr>
                    </a:p>
                  </a:txBody>
                  <a:tcPr marL="43111" marR="43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 smtClean="0">
                          <a:effectLst/>
                        </a:rPr>
                        <a:t>90,9</a:t>
                      </a:r>
                      <a:endParaRPr lang="fr-FR" sz="19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 smtClean="0">
                          <a:effectLst/>
                        </a:rPr>
                        <a:t>9,1</a:t>
                      </a:r>
                      <a:endParaRPr lang="fr-F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1" marR="43111" marT="0" marB="0"/>
                </a:tc>
              </a:tr>
              <a:tr h="811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</a:rPr>
                        <a:t>Profession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</a:rPr>
                        <a:t>    Actifs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 smtClean="0">
                          <a:effectLst/>
                        </a:rPr>
                        <a:t>    Retraités</a:t>
                      </a:r>
                      <a:endParaRPr lang="fr-FR" sz="1900" dirty="0">
                        <a:effectLst/>
                      </a:endParaRPr>
                    </a:p>
                  </a:txBody>
                  <a:tcPr marL="43111" marR="43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</a:rPr>
                        <a:t>    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</a:rPr>
                        <a:t>30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 smtClean="0">
                          <a:effectLst/>
                        </a:rPr>
                        <a:t>3</a:t>
                      </a:r>
                      <a:endParaRPr lang="fr-F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1" marR="43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</a:rPr>
                        <a:t>90,9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 smtClean="0">
                          <a:effectLst/>
                        </a:rPr>
                        <a:t>9,1</a:t>
                      </a:r>
                      <a:endParaRPr lang="fr-F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1" marR="43111" marT="0" marB="0"/>
                </a:tc>
              </a:tr>
              <a:tr h="7325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</a:rPr>
                        <a:t>Situation </a:t>
                      </a:r>
                      <a:r>
                        <a:rPr lang="fr-FR" sz="1900" dirty="0" smtClean="0">
                          <a:effectLst/>
                        </a:rPr>
                        <a:t>matrimoniale</a:t>
                      </a:r>
                      <a:endParaRPr lang="fr-FR" sz="19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</a:rPr>
                        <a:t>    </a:t>
                      </a:r>
                      <a:r>
                        <a:rPr lang="fr-FR" sz="1900" dirty="0" smtClean="0">
                          <a:effectLst/>
                        </a:rPr>
                        <a:t>  </a:t>
                      </a:r>
                      <a:r>
                        <a:rPr lang="fr-FR" sz="1900" dirty="0">
                          <a:effectLst/>
                        </a:rPr>
                        <a:t>Marié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</a:rPr>
                        <a:t>     </a:t>
                      </a:r>
                      <a:r>
                        <a:rPr lang="fr-FR" sz="1900" baseline="0" dirty="0" smtClean="0">
                          <a:effectLst/>
                        </a:rPr>
                        <a:t> </a:t>
                      </a:r>
                      <a:r>
                        <a:rPr lang="fr-FR" sz="1900" dirty="0" smtClean="0">
                          <a:effectLst/>
                        </a:rPr>
                        <a:t> </a:t>
                      </a:r>
                      <a:r>
                        <a:rPr lang="fr-FR" sz="1900" dirty="0">
                          <a:effectLst/>
                        </a:rPr>
                        <a:t>Célibataire</a:t>
                      </a:r>
                      <a:endParaRPr lang="fr-F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1" marR="43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</a:rPr>
                        <a:t>30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</a:rPr>
                        <a:t>3</a:t>
                      </a:r>
                      <a:endParaRPr lang="fr-F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1" marR="43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</a:rPr>
                        <a:t>90,9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 smtClean="0">
                          <a:effectLst/>
                        </a:rPr>
                        <a:t>9,1</a:t>
                      </a:r>
                      <a:endParaRPr lang="fr-F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1" marR="4311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2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8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76201"/>
            <a:ext cx="8677656" cy="1216025"/>
          </a:xfrm>
        </p:spPr>
        <p:txBody>
          <a:bodyPr/>
          <a:lstStyle/>
          <a:p>
            <a:pPr eaLnBrk="1" hangingPunct="1"/>
            <a:r>
              <a:rPr lang="fr-FR" altLang="fr-FR" sz="4000" b="1" dirty="0" smtClean="0">
                <a:solidFill>
                  <a:srgbClr val="000066"/>
                </a:solidFill>
                <a:latin typeface="Corbel" panose="020B0503020204020204" pitchFamily="34" charset="0"/>
              </a:rPr>
              <a:t>RESULTATS</a:t>
            </a:r>
            <a:endParaRPr lang="fr-FR" altLang="fr-FR" sz="4000" b="1" dirty="0">
              <a:solidFill>
                <a:srgbClr val="FF9900"/>
              </a:solidFill>
              <a:latin typeface="Corbel" panose="020B0503020204020204" pitchFamily="34" charset="0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4633913" y="2855914"/>
            <a:ext cx="181822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fr-FR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212272" y="1470292"/>
            <a:ext cx="5952081" cy="419697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marL="361950" indent="-3619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Evolution des symptômes avant et après PPC</a:t>
            </a:r>
            <a:endParaRPr lang="fr-F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endParaRPr lang="fr-FR" sz="3200" dirty="0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defRPr/>
            </a:pPr>
            <a:r>
              <a:rPr lang="fr-FR" sz="3000" dirty="0" smtClean="0">
                <a:latin typeface="Arial" charset="0"/>
                <a:cs typeface="Arial" charset="0"/>
              </a:rPr>
              <a:t>Temps moyen </a:t>
            </a:r>
            <a:r>
              <a:rPr lang="fr-FR" sz="3000" dirty="0">
                <a:latin typeface="Arial" charset="0"/>
                <a:cs typeface="Arial" charset="0"/>
              </a:rPr>
              <a:t>mis pour la </a:t>
            </a:r>
            <a:r>
              <a:rPr lang="fr-FR" sz="3000" dirty="0" smtClean="0">
                <a:latin typeface="Arial" charset="0"/>
                <a:cs typeface="Arial" charset="0"/>
              </a:rPr>
              <a:t>disparition/régression </a:t>
            </a:r>
            <a:r>
              <a:rPr lang="fr-FR" sz="3000" dirty="0">
                <a:latin typeface="Arial" charset="0"/>
                <a:cs typeface="Arial" charset="0"/>
              </a:rPr>
              <a:t>des </a:t>
            </a:r>
            <a:r>
              <a:rPr lang="fr-FR" sz="3000" dirty="0" smtClean="0">
                <a:latin typeface="Arial" charset="0"/>
                <a:cs typeface="Arial" charset="0"/>
              </a:rPr>
              <a:t>symptômes : 2,4 </a:t>
            </a:r>
            <a:r>
              <a:rPr lang="fr-FR" sz="3000" dirty="0">
                <a:latin typeface="Arial" charset="0"/>
                <a:cs typeface="Arial" charset="0"/>
              </a:rPr>
              <a:t>semaines </a:t>
            </a:r>
          </a:p>
          <a:p>
            <a:pPr marL="469900" indent="-469900" algn="just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fr-FR" sz="3200" b="1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469900" indent="-469900" algn="just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fr-FR" sz="2800" dirty="0">
                <a:latin typeface="Verdana" pitchFamily="34" charset="0"/>
                <a:cs typeface="Arial" charset="0"/>
              </a:rPr>
              <a:t>              </a:t>
            </a:r>
          </a:p>
        </p:txBody>
      </p:sp>
      <p:grpSp>
        <p:nvGrpSpPr>
          <p:cNvPr id="52229" name="Group 5"/>
          <p:cNvGrpSpPr>
            <a:grpSpLocks/>
          </p:cNvGrpSpPr>
          <p:nvPr/>
        </p:nvGrpSpPr>
        <p:grpSpPr bwMode="auto">
          <a:xfrm>
            <a:off x="2209800" y="1072770"/>
            <a:ext cx="8001000" cy="0"/>
            <a:chOff x="432" y="1008"/>
            <a:chExt cx="5040" cy="0"/>
          </a:xfrm>
        </p:grpSpPr>
        <p:sp>
          <p:nvSpPr>
            <p:cNvPr id="52230" name="Line 6"/>
            <p:cNvSpPr>
              <a:spLocks noChangeShapeType="1"/>
            </p:cNvSpPr>
            <p:nvPr/>
          </p:nvSpPr>
          <p:spPr bwMode="auto">
            <a:xfrm>
              <a:off x="432" y="1008"/>
              <a:ext cx="2976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fr-FR"/>
            </a:p>
          </p:txBody>
        </p:sp>
        <p:sp>
          <p:nvSpPr>
            <p:cNvPr id="52231" name="Line 7"/>
            <p:cNvSpPr>
              <a:spLocks noChangeShapeType="1"/>
            </p:cNvSpPr>
            <p:nvPr/>
          </p:nvSpPr>
          <p:spPr bwMode="auto">
            <a:xfrm>
              <a:off x="3408" y="1008"/>
              <a:ext cx="206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fr-FR"/>
            </a:p>
          </p:txBody>
        </p:sp>
      </p:grpSp>
      <p:pic>
        <p:nvPicPr>
          <p:cNvPr id="10" name="Picture 6" descr="http://www.apneedusommeil.net/img_inc_presse/Dormeu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015" y="28894"/>
            <a:ext cx="1671971" cy="146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/>
          <a:srcRect l="9731" t="27850" r="54301" b="11361"/>
          <a:stretch/>
        </p:blipFill>
        <p:spPr>
          <a:xfrm>
            <a:off x="5671314" y="322475"/>
            <a:ext cx="6520686" cy="593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7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8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76201"/>
            <a:ext cx="8677656" cy="1216025"/>
          </a:xfrm>
        </p:spPr>
        <p:txBody>
          <a:bodyPr/>
          <a:lstStyle/>
          <a:p>
            <a:pPr eaLnBrk="1" hangingPunct="1"/>
            <a:r>
              <a:rPr lang="fr-FR" altLang="fr-FR" sz="4000" b="1" dirty="0" smtClean="0">
                <a:solidFill>
                  <a:srgbClr val="000066"/>
                </a:solidFill>
                <a:latin typeface="Corbel" panose="020B0503020204020204" pitchFamily="34" charset="0"/>
              </a:rPr>
              <a:t>RESULTATS</a:t>
            </a:r>
            <a:endParaRPr lang="fr-FR" altLang="fr-FR" sz="4000" b="1" dirty="0">
              <a:solidFill>
                <a:srgbClr val="FF9900"/>
              </a:solidFill>
              <a:latin typeface="Corbel" panose="020B0503020204020204" pitchFamily="34" charset="0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4633913" y="2855914"/>
            <a:ext cx="181822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fr-FR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1072770"/>
            <a:ext cx="5453743" cy="4800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marL="361950" indent="-36195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Observance</a:t>
            </a:r>
            <a:endParaRPr lang="fr-FR" sz="3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fr-FR" sz="28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Durée moyenne d’utilisation de la PPC/jour :4,7± 1,9 heure avec un taux d’observance de 60,6</a:t>
            </a:r>
            <a:r>
              <a:rPr lang="fr-FR" sz="2800" dirty="0" smtClean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%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endParaRPr lang="fr-FR" sz="2800" dirty="0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fr-FR" sz="28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Pour 57,6% des patients, la PPC a amélioré leur qualité de vie et pour 39,4%, son effet est assez moyen sur leur état de santé.</a:t>
            </a:r>
          </a:p>
          <a:p>
            <a:pPr marL="361950" indent="-36195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endParaRPr lang="fr-FR" sz="3200" dirty="0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pPr marL="361950" indent="-361950" algn="just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endParaRPr lang="fr-FR" sz="3200" dirty="0">
              <a:latin typeface="Arial" charset="0"/>
              <a:cs typeface="Arial" charset="0"/>
            </a:endParaRPr>
          </a:p>
          <a:p>
            <a:pPr marL="361950" indent="-361950" algn="just">
              <a:lnSpc>
                <a:spcPct val="20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endParaRPr lang="fr-FR" sz="3200" dirty="0">
              <a:latin typeface="Arial" charset="0"/>
              <a:cs typeface="Arial" charset="0"/>
            </a:endParaRPr>
          </a:p>
          <a:p>
            <a:pPr marL="469900" indent="-469900" algn="just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fr-FR" sz="3200" b="1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469900" indent="-469900" algn="just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fr-FR" sz="2800" dirty="0">
                <a:latin typeface="Verdana" pitchFamily="34" charset="0"/>
                <a:cs typeface="Arial" charset="0"/>
              </a:rPr>
              <a:t>              </a:t>
            </a:r>
          </a:p>
        </p:txBody>
      </p:sp>
      <p:grpSp>
        <p:nvGrpSpPr>
          <p:cNvPr id="52229" name="Group 5"/>
          <p:cNvGrpSpPr>
            <a:grpSpLocks/>
          </p:cNvGrpSpPr>
          <p:nvPr/>
        </p:nvGrpSpPr>
        <p:grpSpPr bwMode="auto">
          <a:xfrm>
            <a:off x="2209800" y="1072770"/>
            <a:ext cx="8001000" cy="0"/>
            <a:chOff x="432" y="1008"/>
            <a:chExt cx="5040" cy="0"/>
          </a:xfrm>
        </p:grpSpPr>
        <p:sp>
          <p:nvSpPr>
            <p:cNvPr id="52230" name="Line 6"/>
            <p:cNvSpPr>
              <a:spLocks noChangeShapeType="1"/>
            </p:cNvSpPr>
            <p:nvPr/>
          </p:nvSpPr>
          <p:spPr bwMode="auto">
            <a:xfrm>
              <a:off x="432" y="1008"/>
              <a:ext cx="2976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fr-FR"/>
            </a:p>
          </p:txBody>
        </p:sp>
        <p:sp>
          <p:nvSpPr>
            <p:cNvPr id="52231" name="Line 7"/>
            <p:cNvSpPr>
              <a:spLocks noChangeShapeType="1"/>
            </p:cNvSpPr>
            <p:nvPr/>
          </p:nvSpPr>
          <p:spPr bwMode="auto">
            <a:xfrm>
              <a:off x="3408" y="1008"/>
              <a:ext cx="206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fr-FR"/>
            </a:p>
          </p:txBody>
        </p:sp>
      </p:grpSp>
      <p:pic>
        <p:nvPicPr>
          <p:cNvPr id="10" name="Picture 6" descr="http://www.apneedusommeil.net/img_inc_presse/Dormeu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015" y="28894"/>
            <a:ext cx="1671971" cy="146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579506"/>
              </p:ext>
            </p:extLst>
          </p:nvPr>
        </p:nvGraphicFramePr>
        <p:xfrm>
          <a:off x="5430949" y="195338"/>
          <a:ext cx="6665037" cy="64583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1695"/>
                <a:gridCol w="996042"/>
                <a:gridCol w="1257300"/>
              </a:tblGrid>
              <a:tr h="42333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Point de vue  des patients </a:t>
                      </a:r>
                      <a:endParaRPr lang="fr-F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0" marR="4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 smtClean="0">
                          <a:effectLst/>
                        </a:rPr>
                        <a:t>Effectif</a:t>
                      </a:r>
                      <a:r>
                        <a:rPr lang="fr-FR" sz="2200" dirty="0">
                          <a:effectLst/>
                        </a:rPr>
                        <a:t> </a:t>
                      </a:r>
                      <a:endParaRPr lang="fr-F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0" marR="4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 smtClean="0">
                          <a:effectLst/>
                        </a:rPr>
                        <a:t>%</a:t>
                      </a:r>
                      <a:endParaRPr lang="fr-F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0" marR="42990" marT="0" marB="0"/>
                </a:tc>
              </a:tr>
              <a:tr h="12754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 </a:t>
                      </a:r>
                      <a:r>
                        <a:rPr lang="fr-FR" sz="2200" dirty="0" smtClean="0">
                          <a:effectLst/>
                        </a:rPr>
                        <a:t>Comment </a:t>
                      </a:r>
                      <a:r>
                        <a:rPr lang="fr-FR" sz="2200" dirty="0">
                          <a:effectLst/>
                        </a:rPr>
                        <a:t>trouvez-vous l’utilisation de la PPC ?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             </a:t>
                      </a:r>
                      <a:r>
                        <a:rPr lang="fr-FR" sz="2200" dirty="0" smtClean="0">
                          <a:effectLst/>
                        </a:rPr>
                        <a:t>Facile</a:t>
                      </a:r>
                      <a:endParaRPr lang="fr-FR" sz="22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             </a:t>
                      </a:r>
                      <a:r>
                        <a:rPr lang="fr-FR" sz="2200" dirty="0" smtClean="0">
                          <a:effectLst/>
                        </a:rPr>
                        <a:t>Difficile</a:t>
                      </a:r>
                      <a:endParaRPr lang="fr-F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0" marR="4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 </a:t>
                      </a:r>
                      <a:endParaRPr lang="fr-FR" sz="22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30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 smtClean="0">
                          <a:effectLst/>
                        </a:rPr>
                        <a:t>3</a:t>
                      </a:r>
                      <a:endParaRPr lang="fr-FR" sz="2200" dirty="0">
                        <a:effectLst/>
                      </a:endParaRPr>
                    </a:p>
                  </a:txBody>
                  <a:tcPr marL="42990" marR="4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90,9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 smtClean="0">
                          <a:effectLst/>
                        </a:rPr>
                        <a:t>9,1</a:t>
                      </a:r>
                      <a:r>
                        <a:rPr lang="fr-FR" sz="2200" dirty="0">
                          <a:effectLst/>
                        </a:rPr>
                        <a:t> </a:t>
                      </a:r>
                      <a:endParaRPr lang="fr-F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0" marR="42990" marT="0" marB="0"/>
                </a:tc>
              </a:tr>
              <a:tr h="573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Êtes-vous habitué à la PPC ?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             </a:t>
                      </a:r>
                      <a:r>
                        <a:rPr lang="fr-FR" sz="2200" dirty="0" smtClean="0">
                          <a:effectLst/>
                        </a:rPr>
                        <a:t> </a:t>
                      </a:r>
                      <a:r>
                        <a:rPr lang="fr-FR" sz="2200" dirty="0">
                          <a:effectLst/>
                        </a:rPr>
                        <a:t>Oui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            </a:t>
                      </a:r>
                      <a:r>
                        <a:rPr lang="fr-FR" sz="2200" dirty="0" smtClean="0">
                          <a:effectLst/>
                        </a:rPr>
                        <a:t>  </a:t>
                      </a:r>
                      <a:r>
                        <a:rPr lang="fr-FR" sz="2200" dirty="0">
                          <a:effectLst/>
                        </a:rPr>
                        <a:t>Non</a:t>
                      </a:r>
                      <a:endParaRPr lang="fr-F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0" marR="4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29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4</a:t>
                      </a:r>
                      <a:endParaRPr lang="fr-F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0" marR="4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87,9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</a:rPr>
                        <a:t>12,1</a:t>
                      </a:r>
                      <a:endParaRPr lang="fr-F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0" marR="42990" marT="0" marB="0"/>
                </a:tc>
              </a:tr>
              <a:tr h="31102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 smtClean="0">
                          <a:effectLst/>
                        </a:rPr>
                        <a:t>Votre </a:t>
                      </a:r>
                      <a:r>
                        <a:rPr lang="fr-FR" sz="2200" dirty="0">
                          <a:effectLst/>
                        </a:rPr>
                        <a:t>qualité de vie s’est améliorée </a:t>
                      </a:r>
                      <a:r>
                        <a:rPr lang="fr-FR" sz="2200" dirty="0" smtClean="0">
                          <a:effectLst/>
                        </a:rPr>
                        <a:t>de </a:t>
                      </a:r>
                      <a:r>
                        <a:rPr lang="fr-FR" sz="2200" dirty="0">
                          <a:effectLst/>
                        </a:rPr>
                        <a:t>façon spectaculaire ?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               </a:t>
                      </a:r>
                      <a:r>
                        <a:rPr lang="fr-FR" sz="2200" dirty="0" smtClean="0">
                          <a:effectLst/>
                        </a:rPr>
                        <a:t>Oui</a:t>
                      </a:r>
                      <a:endParaRPr lang="fr-FR" sz="22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               </a:t>
                      </a:r>
                      <a:r>
                        <a:rPr lang="fr-FR" sz="2200" dirty="0" smtClean="0">
                          <a:effectLst/>
                        </a:rPr>
                        <a:t> Non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 smtClean="0">
                          <a:effectLst/>
                        </a:rPr>
                        <a:t> </a:t>
                      </a:r>
                      <a:r>
                        <a:rPr lang="fr-FR" sz="2200" dirty="0">
                          <a:effectLst/>
                        </a:rPr>
                        <a:t>Son effet est assez moyen sur votre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 </a:t>
                      </a:r>
                      <a:r>
                        <a:rPr lang="fr-FR" sz="2200" dirty="0" smtClean="0">
                          <a:effectLst/>
                        </a:rPr>
                        <a:t>état </a:t>
                      </a:r>
                      <a:r>
                        <a:rPr lang="fr-FR" sz="2200" dirty="0">
                          <a:effectLst/>
                        </a:rPr>
                        <a:t>de santé ?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 </a:t>
                      </a:r>
                      <a:r>
                        <a:rPr lang="fr-FR" sz="2200" dirty="0" smtClean="0">
                          <a:effectLst/>
                        </a:rPr>
                        <a:t>                </a:t>
                      </a:r>
                      <a:r>
                        <a:rPr lang="fr-FR" sz="2200" dirty="0">
                          <a:effectLst/>
                        </a:rPr>
                        <a:t>Oui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 </a:t>
                      </a:r>
                      <a:r>
                        <a:rPr lang="fr-FR" sz="2200" dirty="0" smtClean="0">
                          <a:effectLst/>
                        </a:rPr>
                        <a:t>                Non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 smtClean="0">
                          <a:effectLst/>
                        </a:rPr>
                        <a:t>Effets indésirables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 smtClean="0">
                          <a:effectLst/>
                        </a:rPr>
                        <a:t>              Obstruction</a:t>
                      </a:r>
                      <a:r>
                        <a:rPr lang="fr-FR" sz="2200" baseline="0" dirty="0" smtClean="0">
                          <a:effectLst/>
                        </a:rPr>
                        <a:t> nasale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baseline="0" dirty="0" smtClean="0">
                          <a:effectLst/>
                        </a:rPr>
                        <a:t>              Sécheresse buccale</a:t>
                      </a:r>
                      <a:endParaRPr lang="fr-FR" sz="2200" dirty="0">
                        <a:effectLst/>
                      </a:endParaRPr>
                    </a:p>
                  </a:txBody>
                  <a:tcPr marL="42990" marR="4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 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19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14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13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20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 </a:t>
                      </a:r>
                      <a:r>
                        <a:rPr lang="fr-FR" sz="2200" dirty="0" smtClean="0">
                          <a:effectLst/>
                        </a:rPr>
                        <a:t>12</a:t>
                      </a:r>
                      <a:endParaRPr lang="fr-FR" sz="22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 smtClean="0">
                          <a:effectLst/>
                        </a:rPr>
                        <a:t>7</a:t>
                      </a:r>
                      <a:endParaRPr lang="fr-FR" sz="2200" dirty="0">
                        <a:effectLst/>
                      </a:endParaRPr>
                    </a:p>
                  </a:txBody>
                  <a:tcPr marL="42990" marR="42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 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57,6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42,4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39,4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60,6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</a:rPr>
                        <a:t> </a:t>
                      </a:r>
                      <a:r>
                        <a:rPr lang="fr-FR" sz="2200" dirty="0" smtClean="0">
                          <a:effectLst/>
                        </a:rPr>
                        <a:t>36,4</a:t>
                      </a:r>
                      <a:endParaRPr lang="fr-FR" sz="22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 smtClean="0">
                          <a:effectLst/>
                        </a:rPr>
                        <a:t>21,1</a:t>
                      </a:r>
                      <a:endParaRPr lang="fr-FR" sz="2200" dirty="0">
                        <a:effectLst/>
                      </a:endParaRPr>
                    </a:p>
                  </a:txBody>
                  <a:tcPr marL="42990" marR="4299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117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Profile">
  <a:themeElements>
    <a:clrScheme name="10_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10_Profil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alpha val="60001"/>
              </a:schemeClr>
            </a:gs>
            <a:gs pos="50000">
              <a:schemeClr val="bg1"/>
            </a:gs>
            <a:gs pos="100000">
              <a:schemeClr val="accent1">
                <a:alpha val="60001"/>
              </a:schemeClr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alpha val="60001"/>
              </a:schemeClr>
            </a:gs>
            <a:gs pos="50000">
              <a:schemeClr val="bg1"/>
            </a:gs>
            <a:gs pos="100000">
              <a:schemeClr val="accent1">
                <a:alpha val="60001"/>
              </a:schemeClr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0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1_Profile">
  <a:themeElements>
    <a:clrScheme name="10_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10_Profil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alpha val="60001"/>
              </a:schemeClr>
            </a:gs>
            <a:gs pos="50000">
              <a:schemeClr val="bg1"/>
            </a:gs>
            <a:gs pos="100000">
              <a:schemeClr val="accent1">
                <a:alpha val="60001"/>
              </a:schemeClr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alpha val="60001"/>
              </a:schemeClr>
            </a:gs>
            <a:gs pos="50000">
              <a:schemeClr val="bg1"/>
            </a:gs>
            <a:gs pos="100000">
              <a:schemeClr val="accent1">
                <a:alpha val="60001"/>
              </a:schemeClr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0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2_Profile">
  <a:themeElements>
    <a:clrScheme name="10_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10_Profil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alpha val="60001"/>
              </a:schemeClr>
            </a:gs>
            <a:gs pos="50000">
              <a:schemeClr val="bg1"/>
            </a:gs>
            <a:gs pos="100000">
              <a:schemeClr val="accent1">
                <a:alpha val="60001"/>
              </a:schemeClr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alpha val="60001"/>
              </a:schemeClr>
            </a:gs>
            <a:gs pos="50000">
              <a:schemeClr val="bg1"/>
            </a:gs>
            <a:gs pos="100000">
              <a:schemeClr val="accent1">
                <a:alpha val="60001"/>
              </a:schemeClr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0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3_Profile">
  <a:themeElements>
    <a:clrScheme name="10_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10_Profil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alpha val="60001"/>
              </a:schemeClr>
            </a:gs>
            <a:gs pos="50000">
              <a:schemeClr val="bg1"/>
            </a:gs>
            <a:gs pos="100000">
              <a:schemeClr val="accent1">
                <a:alpha val="60001"/>
              </a:schemeClr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alpha val="60001"/>
              </a:schemeClr>
            </a:gs>
            <a:gs pos="50000">
              <a:schemeClr val="bg1"/>
            </a:gs>
            <a:gs pos="100000">
              <a:schemeClr val="accent1">
                <a:alpha val="60001"/>
              </a:schemeClr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0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19913</TotalTime>
  <Words>536</Words>
  <Application>Microsoft Office PowerPoint</Application>
  <PresentationFormat>Grand écran</PresentationFormat>
  <Paragraphs>232</Paragraphs>
  <Slides>15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15</vt:i4>
      </vt:variant>
    </vt:vector>
  </HeadingPairs>
  <TitlesOfParts>
    <vt:vector size="29" baseType="lpstr">
      <vt:lpstr>Arial</vt:lpstr>
      <vt:lpstr>Calibri</vt:lpstr>
      <vt:lpstr>Calibri Light</vt:lpstr>
      <vt:lpstr>Corbel</vt:lpstr>
      <vt:lpstr>GulliverRM</vt:lpstr>
      <vt:lpstr>Sanserifing</vt:lpstr>
      <vt:lpstr>Times New Roman</vt:lpstr>
      <vt:lpstr>Verdana</vt:lpstr>
      <vt:lpstr>Wingdings</vt:lpstr>
      <vt:lpstr>Thème Office</vt:lpstr>
      <vt:lpstr>10_Profile</vt:lpstr>
      <vt:lpstr>11_Profile</vt:lpstr>
      <vt:lpstr>12_Profile</vt:lpstr>
      <vt:lpstr>13_Profile</vt:lpstr>
      <vt:lpstr>Suivi thérapeutique des patients apnéiques sous ventilation à pression positive continue au Burkina Faso</vt:lpstr>
      <vt:lpstr>INTRODUCTION</vt:lpstr>
      <vt:lpstr>INTRODUCTION</vt:lpstr>
      <vt:lpstr>OBJECTIF</vt:lpstr>
      <vt:lpstr>MATERIELS ET METHODES</vt:lpstr>
      <vt:lpstr>RESULTATS</vt:lpstr>
      <vt:lpstr>RESULTATS</vt:lpstr>
      <vt:lpstr>RESULTATS</vt:lpstr>
      <vt:lpstr>RESULTATS</vt:lpstr>
      <vt:lpstr>DISCUSSION</vt:lpstr>
      <vt:lpstr>DISCUSSION</vt:lpstr>
      <vt:lpstr>DISCUSSION</vt:lpstr>
      <vt:lpstr>CONCLUSION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Syndrome d’apnées-hypopnées du sommeil: Généralités</dc:title>
  <dc:creator>Risgou</dc:creator>
  <cp:lastModifiedBy>Abdoul Risgou OUEDRAOGO</cp:lastModifiedBy>
  <cp:revision>86</cp:revision>
  <dcterms:created xsi:type="dcterms:W3CDTF">2017-02-03T20:55:13Z</dcterms:created>
  <dcterms:modified xsi:type="dcterms:W3CDTF">2021-10-27T13:38:49Z</dcterms:modified>
</cp:coreProperties>
</file>